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0" r:id="rId1"/>
  </p:sldMasterIdLst>
  <p:notesMasterIdLst>
    <p:notesMasterId r:id="rId41"/>
  </p:notesMasterIdLst>
  <p:sldIdLst>
    <p:sldId id="256" r:id="rId2"/>
    <p:sldId id="260" r:id="rId3"/>
    <p:sldId id="257" r:id="rId4"/>
    <p:sldId id="259" r:id="rId5"/>
    <p:sldId id="261" r:id="rId6"/>
    <p:sldId id="264" r:id="rId7"/>
    <p:sldId id="263" r:id="rId8"/>
    <p:sldId id="262" r:id="rId9"/>
    <p:sldId id="266" r:id="rId10"/>
    <p:sldId id="267" r:id="rId11"/>
    <p:sldId id="268" r:id="rId12"/>
    <p:sldId id="265" r:id="rId13"/>
    <p:sldId id="269" r:id="rId14"/>
    <p:sldId id="270" r:id="rId15"/>
    <p:sldId id="271" r:id="rId16"/>
    <p:sldId id="273"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2" r:id="rId35"/>
    <p:sldId id="293" r:id="rId36"/>
    <p:sldId id="291" r:id="rId37"/>
    <p:sldId id="294" r:id="rId38"/>
    <p:sldId id="377" r:id="rId39"/>
    <p:sldId id="3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9349"/>
  </p:normalViewPr>
  <p:slideViewPr>
    <p:cSldViewPr snapToGrid="0" snapToObjects="1" showGuides="1">
      <p:cViewPr varScale="1">
        <p:scale>
          <a:sx n="88" d="100"/>
          <a:sy n="88" d="100"/>
        </p:scale>
        <p:origin x="184" y="432"/>
      </p:cViewPr>
      <p:guideLst>
        <p:guide orient="horz" pos="230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Gill Sans" panose="020B0502020104020203" pitchFamily="34" charset="-79"/>
                <a:ea typeface="+mn-ea"/>
                <a:cs typeface="Gill Sans" panose="020B0502020104020203" pitchFamily="34" charset="-79"/>
              </a:defRPr>
            </a:pPr>
            <a:r>
              <a:rPr lang="en-US" dirty="0"/>
              <a:t>Your measure</a:t>
            </a:r>
          </a:p>
        </c:rich>
      </c:tx>
      <c:overlay val="0"/>
      <c:spPr>
        <a:noFill/>
        <a:ln>
          <a:noFill/>
        </a:ln>
        <a:effectLst/>
      </c:spPr>
      <c:txPr>
        <a:bodyPr rot="0" spcFirstLastPara="1" vertOverflow="ellipsis" vert="horz" wrap="square" anchor="ctr" anchorCtr="1"/>
        <a:lstStyle/>
        <a:p>
          <a:pPr>
            <a:defRPr sz="2400" b="1" i="0" u="none" strike="noStrike" kern="1200" spc="0" baseline="0">
              <a:solidFill>
                <a:schemeClr val="tx1">
                  <a:lumMod val="65000"/>
                  <a:lumOff val="35000"/>
                </a:schemeClr>
              </a:solidFill>
              <a:latin typeface="Gill Sans" panose="020B0502020104020203" pitchFamily="34" charset="-79"/>
              <a:ea typeface="+mn-ea"/>
              <a:cs typeface="Gill Sans" panose="020B0502020104020203" pitchFamily="34" charset="-79"/>
            </a:defRPr>
          </a:pPr>
          <a:endParaRPr lang="en-US"/>
        </a:p>
      </c:txPr>
    </c:title>
    <c:autoTitleDeleted val="0"/>
    <c:plotArea>
      <c:layout/>
      <c:pieChart>
        <c:varyColors val="1"/>
        <c:ser>
          <c:idx val="0"/>
          <c:order val="0"/>
          <c:tx>
            <c:strRef>
              <c:f>Sheet1!$B$1</c:f>
              <c:strCache>
                <c:ptCount val="1"/>
                <c:pt idx="0">
                  <c:v>Test variance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753-C541-80A0-371819FC14D4}"/>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753-C541-80A0-371819FC14D4}"/>
              </c:ext>
            </c:extLst>
          </c:dPt>
          <c:dLbls>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lumMod val="75000"/>
                        <a:lumOff val="25000"/>
                      </a:schemeClr>
                    </a:solidFill>
                    <a:latin typeface="Gill Sans" panose="020B0502020104020203" pitchFamily="34" charset="-79"/>
                    <a:ea typeface="+mn-ea"/>
                    <a:cs typeface="Gill Sans" panose="020B0502020104020203" pitchFamily="34" charset="-79"/>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Explained by your measure</c:v>
                </c:pt>
                <c:pt idx="1">
                  <c:v>Not explained by your measure</c:v>
                </c:pt>
              </c:strCache>
            </c:strRef>
          </c:cat>
          <c:val>
            <c:numRef>
              <c:f>Sheet1!$B$2:$B$3</c:f>
              <c:numCache>
                <c:formatCode>0%</c:formatCode>
                <c:ptCount val="2"/>
                <c:pt idx="0">
                  <c:v>0.75</c:v>
                </c:pt>
                <c:pt idx="1">
                  <c:v>0.25</c:v>
                </c:pt>
              </c:numCache>
            </c:numRef>
          </c:val>
          <c:extLst>
            <c:ext xmlns:c16="http://schemas.microsoft.com/office/drawing/2014/chart" uri="{C3380CC4-5D6E-409C-BE32-E72D297353CC}">
              <c16:uniqueId val="{00000004-3753-C541-80A0-371819FC14D4}"/>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Gill Sans" panose="020B0502020104020203" pitchFamily="34" charset="-79"/>
              <a:ea typeface="+mn-ea"/>
              <a:cs typeface="Gill Sans" panose="020B0502020104020203" pitchFamily="34" charset="-79"/>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7E89D5-047C-4A02-89E1-B7CDFBD946E8}" type="doc">
      <dgm:prSet loTypeId="urn:microsoft.com/office/officeart/2008/layout/LinedList" loCatId="list" qsTypeId="urn:microsoft.com/office/officeart/2005/8/quickstyle/simple5" qsCatId="simple" csTypeId="urn:microsoft.com/office/officeart/2005/8/colors/accent2_2" csCatId="accent2" phldr="1"/>
      <dgm:spPr/>
      <dgm:t>
        <a:bodyPr/>
        <a:lstStyle/>
        <a:p>
          <a:endParaRPr lang="en-US"/>
        </a:p>
      </dgm:t>
    </dgm:pt>
    <dgm:pt modelId="{540D6B2C-CD93-4A6F-849C-DA5AB9156AF3}">
      <dgm:prSet custT="1"/>
      <dgm:spPr/>
      <dgm:t>
        <a:bodyPr/>
        <a:lstStyle/>
        <a:p>
          <a:r>
            <a:rPr lang="en-US" sz="3600" dirty="0"/>
            <a:t>We can improve replication by improving hypothesis tests.</a:t>
          </a:r>
        </a:p>
      </dgm:t>
    </dgm:pt>
    <dgm:pt modelId="{0B2FF548-A1A4-4DFA-97B0-5A5937D0CEDD}" type="parTrans" cxnId="{C96ED4E7-FCA9-4E38-A0D6-FC957C641746}">
      <dgm:prSet/>
      <dgm:spPr/>
      <dgm:t>
        <a:bodyPr/>
        <a:lstStyle/>
        <a:p>
          <a:endParaRPr lang="en-US"/>
        </a:p>
      </dgm:t>
    </dgm:pt>
    <dgm:pt modelId="{D576DC7D-C8C5-4355-9087-DB9E062DBEC7}" type="sibTrans" cxnId="{C96ED4E7-FCA9-4E38-A0D6-FC957C641746}">
      <dgm:prSet/>
      <dgm:spPr/>
      <dgm:t>
        <a:bodyPr/>
        <a:lstStyle/>
        <a:p>
          <a:endParaRPr lang="en-US"/>
        </a:p>
      </dgm:t>
    </dgm:pt>
    <dgm:pt modelId="{1F932151-3359-4511-9122-F83FA80054FE}">
      <dgm:prSet/>
      <dgm:spPr/>
      <dgm:t>
        <a:bodyPr/>
        <a:lstStyle/>
        <a:p>
          <a:r>
            <a:rPr lang="en-US" dirty="0"/>
            <a:t>Improving tests requires focus on the statistical, methodological, and theoretical components of hypotheses.</a:t>
          </a:r>
        </a:p>
      </dgm:t>
    </dgm:pt>
    <dgm:pt modelId="{E16F0087-E955-44D0-A0DD-3A78F05A5516}" type="parTrans" cxnId="{EA8199E7-4128-4170-BA6E-27F236B95B4E}">
      <dgm:prSet/>
      <dgm:spPr/>
      <dgm:t>
        <a:bodyPr/>
        <a:lstStyle/>
        <a:p>
          <a:endParaRPr lang="en-US"/>
        </a:p>
      </dgm:t>
    </dgm:pt>
    <dgm:pt modelId="{FE54D18C-65BC-44F9-BB4A-E83B9F677429}" type="sibTrans" cxnId="{EA8199E7-4128-4170-BA6E-27F236B95B4E}">
      <dgm:prSet/>
      <dgm:spPr/>
      <dgm:t>
        <a:bodyPr/>
        <a:lstStyle/>
        <a:p>
          <a:endParaRPr lang="en-US"/>
        </a:p>
      </dgm:t>
    </dgm:pt>
    <dgm:pt modelId="{FC09BAE0-0547-D14B-9BC1-0708EDC12CCB}" type="pres">
      <dgm:prSet presAssocID="{F17E89D5-047C-4A02-89E1-B7CDFBD946E8}" presName="vert0" presStyleCnt="0">
        <dgm:presLayoutVars>
          <dgm:dir/>
          <dgm:animOne val="branch"/>
          <dgm:animLvl val="lvl"/>
        </dgm:presLayoutVars>
      </dgm:prSet>
      <dgm:spPr/>
    </dgm:pt>
    <dgm:pt modelId="{F9DE3E1A-84B2-ED4B-8E63-82DF26A7B1C5}" type="pres">
      <dgm:prSet presAssocID="{540D6B2C-CD93-4A6F-849C-DA5AB9156AF3}" presName="thickLine" presStyleLbl="alignNode1" presStyleIdx="0" presStyleCnt="2"/>
      <dgm:spPr/>
    </dgm:pt>
    <dgm:pt modelId="{5C250D7B-484F-4441-98D6-B3B977AEE28A}" type="pres">
      <dgm:prSet presAssocID="{540D6B2C-CD93-4A6F-849C-DA5AB9156AF3}" presName="horz1" presStyleCnt="0"/>
      <dgm:spPr/>
    </dgm:pt>
    <dgm:pt modelId="{B094CA6D-7053-AC48-9269-81E8973A5BD7}" type="pres">
      <dgm:prSet presAssocID="{540D6B2C-CD93-4A6F-849C-DA5AB9156AF3}" presName="tx1" presStyleLbl="revTx" presStyleIdx="0" presStyleCnt="2"/>
      <dgm:spPr/>
    </dgm:pt>
    <dgm:pt modelId="{70F6AA88-BE59-5044-AA34-2257880FB0BB}" type="pres">
      <dgm:prSet presAssocID="{540D6B2C-CD93-4A6F-849C-DA5AB9156AF3}" presName="vert1" presStyleCnt="0"/>
      <dgm:spPr/>
    </dgm:pt>
    <dgm:pt modelId="{BDE713E9-ACA6-0343-A46D-76F3C8D76B34}" type="pres">
      <dgm:prSet presAssocID="{1F932151-3359-4511-9122-F83FA80054FE}" presName="thickLine" presStyleLbl="alignNode1" presStyleIdx="1" presStyleCnt="2"/>
      <dgm:spPr/>
    </dgm:pt>
    <dgm:pt modelId="{65719587-63D1-6948-9899-FD99B1DE7355}" type="pres">
      <dgm:prSet presAssocID="{1F932151-3359-4511-9122-F83FA80054FE}" presName="horz1" presStyleCnt="0"/>
      <dgm:spPr/>
    </dgm:pt>
    <dgm:pt modelId="{46E1CA4F-BB97-0148-AD81-232F011E79C8}" type="pres">
      <dgm:prSet presAssocID="{1F932151-3359-4511-9122-F83FA80054FE}" presName="tx1" presStyleLbl="revTx" presStyleIdx="1" presStyleCnt="2"/>
      <dgm:spPr/>
    </dgm:pt>
    <dgm:pt modelId="{36B41075-2FC7-4B49-98C5-E5568FCE9B83}" type="pres">
      <dgm:prSet presAssocID="{1F932151-3359-4511-9122-F83FA80054FE}" presName="vert1" presStyleCnt="0"/>
      <dgm:spPr/>
    </dgm:pt>
  </dgm:ptLst>
  <dgm:cxnLst>
    <dgm:cxn modelId="{566A058A-5DFA-4444-83CB-90E6D799CF44}" type="presOf" srcId="{F17E89D5-047C-4A02-89E1-B7CDFBD946E8}" destId="{FC09BAE0-0547-D14B-9BC1-0708EDC12CCB}" srcOrd="0" destOrd="0" presId="urn:microsoft.com/office/officeart/2008/layout/LinedList"/>
    <dgm:cxn modelId="{32131DC8-0955-024A-A3D9-95674D282966}" type="presOf" srcId="{1F932151-3359-4511-9122-F83FA80054FE}" destId="{46E1CA4F-BB97-0148-AD81-232F011E79C8}" srcOrd="0" destOrd="0" presId="urn:microsoft.com/office/officeart/2008/layout/LinedList"/>
    <dgm:cxn modelId="{2A45F2CB-DD58-3947-9945-4636D1F2FF32}" type="presOf" srcId="{540D6B2C-CD93-4A6F-849C-DA5AB9156AF3}" destId="{B094CA6D-7053-AC48-9269-81E8973A5BD7}" srcOrd="0" destOrd="0" presId="urn:microsoft.com/office/officeart/2008/layout/LinedList"/>
    <dgm:cxn modelId="{EA8199E7-4128-4170-BA6E-27F236B95B4E}" srcId="{F17E89D5-047C-4A02-89E1-B7CDFBD946E8}" destId="{1F932151-3359-4511-9122-F83FA80054FE}" srcOrd="1" destOrd="0" parTransId="{E16F0087-E955-44D0-A0DD-3A78F05A5516}" sibTransId="{FE54D18C-65BC-44F9-BB4A-E83B9F677429}"/>
    <dgm:cxn modelId="{C96ED4E7-FCA9-4E38-A0D6-FC957C641746}" srcId="{F17E89D5-047C-4A02-89E1-B7CDFBD946E8}" destId="{540D6B2C-CD93-4A6F-849C-DA5AB9156AF3}" srcOrd="0" destOrd="0" parTransId="{0B2FF548-A1A4-4DFA-97B0-5A5937D0CEDD}" sibTransId="{D576DC7D-C8C5-4355-9087-DB9E062DBEC7}"/>
    <dgm:cxn modelId="{950F47B9-076B-464A-B8AE-678D8213CC30}" type="presParOf" srcId="{FC09BAE0-0547-D14B-9BC1-0708EDC12CCB}" destId="{F9DE3E1A-84B2-ED4B-8E63-82DF26A7B1C5}" srcOrd="0" destOrd="0" presId="urn:microsoft.com/office/officeart/2008/layout/LinedList"/>
    <dgm:cxn modelId="{3B4DA75B-326F-C945-9623-7788E7CBE3A6}" type="presParOf" srcId="{FC09BAE0-0547-D14B-9BC1-0708EDC12CCB}" destId="{5C250D7B-484F-4441-98D6-B3B977AEE28A}" srcOrd="1" destOrd="0" presId="urn:microsoft.com/office/officeart/2008/layout/LinedList"/>
    <dgm:cxn modelId="{04E827E1-AAD6-CA48-91EF-52432E10CEFF}" type="presParOf" srcId="{5C250D7B-484F-4441-98D6-B3B977AEE28A}" destId="{B094CA6D-7053-AC48-9269-81E8973A5BD7}" srcOrd="0" destOrd="0" presId="urn:microsoft.com/office/officeart/2008/layout/LinedList"/>
    <dgm:cxn modelId="{955A6ADA-DAB5-1444-ADF7-9DB6E15023E3}" type="presParOf" srcId="{5C250D7B-484F-4441-98D6-B3B977AEE28A}" destId="{70F6AA88-BE59-5044-AA34-2257880FB0BB}" srcOrd="1" destOrd="0" presId="urn:microsoft.com/office/officeart/2008/layout/LinedList"/>
    <dgm:cxn modelId="{C48CD7B6-8DAE-F14B-B69E-8AFDF8585B0E}" type="presParOf" srcId="{FC09BAE0-0547-D14B-9BC1-0708EDC12CCB}" destId="{BDE713E9-ACA6-0343-A46D-76F3C8D76B34}" srcOrd="2" destOrd="0" presId="urn:microsoft.com/office/officeart/2008/layout/LinedList"/>
    <dgm:cxn modelId="{721EB8D5-FB5F-B543-8C6E-9787B368E664}" type="presParOf" srcId="{FC09BAE0-0547-D14B-9BC1-0708EDC12CCB}" destId="{65719587-63D1-6948-9899-FD99B1DE7355}" srcOrd="3" destOrd="0" presId="urn:microsoft.com/office/officeart/2008/layout/LinedList"/>
    <dgm:cxn modelId="{05737AA3-FFF8-2541-A835-76778CACD500}" type="presParOf" srcId="{65719587-63D1-6948-9899-FD99B1DE7355}" destId="{46E1CA4F-BB97-0148-AD81-232F011E79C8}" srcOrd="0" destOrd="0" presId="urn:microsoft.com/office/officeart/2008/layout/LinedList"/>
    <dgm:cxn modelId="{60CCE2CD-8BCB-EA45-9B42-D881E80DC246}" type="presParOf" srcId="{65719587-63D1-6948-9899-FD99B1DE7355}" destId="{36B41075-2FC7-4B49-98C5-E5568FCE9B8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F534EA5-8A9F-45F8-8AC4-75237286DC9C}" type="doc">
      <dgm:prSet loTypeId="urn:microsoft.com/office/officeart/2005/8/layout/list1" loCatId="list" qsTypeId="urn:microsoft.com/office/officeart/2005/8/quickstyle/simple3" qsCatId="simple" csTypeId="urn:microsoft.com/office/officeart/2005/8/colors/colorful2" csCatId="colorful"/>
      <dgm:spPr/>
      <dgm:t>
        <a:bodyPr/>
        <a:lstStyle/>
        <a:p>
          <a:endParaRPr lang="en-US"/>
        </a:p>
      </dgm:t>
    </dgm:pt>
    <dgm:pt modelId="{BBD05671-74C1-4B5C-B5B7-4D4D966DB455}">
      <dgm:prSet/>
      <dgm:spPr/>
      <dgm:t>
        <a:bodyPr/>
        <a:lstStyle/>
        <a:p>
          <a:r>
            <a:rPr lang="en-US"/>
            <a:t>Correct functional form</a:t>
          </a:r>
        </a:p>
      </dgm:t>
    </dgm:pt>
    <dgm:pt modelId="{800008FF-86E5-472F-A088-928C52272F23}" type="parTrans" cxnId="{B0D91C49-9534-472F-9CD2-03410D0716D2}">
      <dgm:prSet/>
      <dgm:spPr/>
      <dgm:t>
        <a:bodyPr/>
        <a:lstStyle/>
        <a:p>
          <a:endParaRPr lang="en-US"/>
        </a:p>
      </dgm:t>
    </dgm:pt>
    <dgm:pt modelId="{0A9A5603-118A-4CC1-9F31-63DC550F8367}" type="sibTrans" cxnId="{B0D91C49-9534-472F-9CD2-03410D0716D2}">
      <dgm:prSet/>
      <dgm:spPr/>
      <dgm:t>
        <a:bodyPr/>
        <a:lstStyle/>
        <a:p>
          <a:endParaRPr lang="en-US"/>
        </a:p>
      </dgm:t>
    </dgm:pt>
    <dgm:pt modelId="{093FFA6A-BA67-418D-882C-34FC4521208D}">
      <dgm:prSet/>
      <dgm:spPr/>
      <dgm:t>
        <a:bodyPr/>
        <a:lstStyle/>
        <a:p>
          <a:r>
            <a:rPr lang="en-US"/>
            <a:t>No omitted influences</a:t>
          </a:r>
        </a:p>
      </dgm:t>
    </dgm:pt>
    <dgm:pt modelId="{B7013F6D-083F-453C-AA0E-3AF758FEB16B}" type="parTrans" cxnId="{0FF4DEEC-477C-4951-AF1D-51F85884A3E9}">
      <dgm:prSet/>
      <dgm:spPr/>
      <dgm:t>
        <a:bodyPr/>
        <a:lstStyle/>
        <a:p>
          <a:endParaRPr lang="en-US"/>
        </a:p>
      </dgm:t>
    </dgm:pt>
    <dgm:pt modelId="{E8CD5555-58CB-4357-82D8-AEC548C5F9FC}" type="sibTrans" cxnId="{0FF4DEEC-477C-4951-AF1D-51F85884A3E9}">
      <dgm:prSet/>
      <dgm:spPr/>
      <dgm:t>
        <a:bodyPr/>
        <a:lstStyle/>
        <a:p>
          <a:endParaRPr lang="en-US"/>
        </a:p>
      </dgm:t>
    </dgm:pt>
    <dgm:pt modelId="{F9CFE09F-806D-49C5-82D5-955BCE8C4F56}">
      <dgm:prSet/>
      <dgm:spPr/>
      <dgm:t>
        <a:bodyPr/>
        <a:lstStyle/>
        <a:p>
          <a:r>
            <a:rPr lang="en-US"/>
            <a:t>Accurate measurement</a:t>
          </a:r>
        </a:p>
      </dgm:t>
    </dgm:pt>
    <dgm:pt modelId="{49CA8531-BFD3-4C35-A8B5-1C36539729C0}" type="parTrans" cxnId="{DDF6EE42-5525-4286-BBF6-EB6865E32FAA}">
      <dgm:prSet/>
      <dgm:spPr/>
      <dgm:t>
        <a:bodyPr/>
        <a:lstStyle/>
        <a:p>
          <a:endParaRPr lang="en-US"/>
        </a:p>
      </dgm:t>
    </dgm:pt>
    <dgm:pt modelId="{F564369D-CB1C-46B6-B656-6C1C5FBF7A82}" type="sibTrans" cxnId="{DDF6EE42-5525-4286-BBF6-EB6865E32FAA}">
      <dgm:prSet/>
      <dgm:spPr/>
      <dgm:t>
        <a:bodyPr/>
        <a:lstStyle/>
        <a:p>
          <a:endParaRPr lang="en-US"/>
        </a:p>
      </dgm:t>
    </dgm:pt>
    <dgm:pt modelId="{646BB61B-8842-4579-A976-94B526CFA1BA}">
      <dgm:prSet/>
      <dgm:spPr/>
      <dgm:t>
        <a:bodyPr/>
        <a:lstStyle/>
        <a:p>
          <a:r>
            <a:rPr lang="en-US" dirty="0"/>
            <a:t>Well-behaved residuals</a:t>
          </a:r>
        </a:p>
      </dgm:t>
    </dgm:pt>
    <dgm:pt modelId="{94D94403-52B4-489B-910A-C177B5178AFA}" type="parTrans" cxnId="{83948BA0-A9FA-40CB-BD74-2B664E812C14}">
      <dgm:prSet/>
      <dgm:spPr/>
      <dgm:t>
        <a:bodyPr/>
        <a:lstStyle/>
        <a:p>
          <a:endParaRPr lang="en-US"/>
        </a:p>
      </dgm:t>
    </dgm:pt>
    <dgm:pt modelId="{2582C8D0-ADA4-4B1F-8FA3-B4FB0254777F}" type="sibTrans" cxnId="{83948BA0-A9FA-40CB-BD74-2B664E812C14}">
      <dgm:prSet/>
      <dgm:spPr/>
      <dgm:t>
        <a:bodyPr/>
        <a:lstStyle/>
        <a:p>
          <a:endParaRPr lang="en-US"/>
        </a:p>
      </dgm:t>
    </dgm:pt>
    <dgm:pt modelId="{D2BF70F7-5119-7E44-B817-D504E18E2B03}" type="pres">
      <dgm:prSet presAssocID="{EF534EA5-8A9F-45F8-8AC4-75237286DC9C}" presName="linear" presStyleCnt="0">
        <dgm:presLayoutVars>
          <dgm:dir/>
          <dgm:animLvl val="lvl"/>
          <dgm:resizeHandles val="exact"/>
        </dgm:presLayoutVars>
      </dgm:prSet>
      <dgm:spPr/>
    </dgm:pt>
    <dgm:pt modelId="{516F17B8-9152-5249-AE30-267188E6EB21}" type="pres">
      <dgm:prSet presAssocID="{BBD05671-74C1-4B5C-B5B7-4D4D966DB455}" presName="parentLin" presStyleCnt="0"/>
      <dgm:spPr/>
    </dgm:pt>
    <dgm:pt modelId="{06837729-3347-0C4A-8848-556F4C5D90E9}" type="pres">
      <dgm:prSet presAssocID="{BBD05671-74C1-4B5C-B5B7-4D4D966DB455}" presName="parentLeftMargin" presStyleLbl="node1" presStyleIdx="0" presStyleCnt="4"/>
      <dgm:spPr/>
    </dgm:pt>
    <dgm:pt modelId="{354B621C-D7D2-BD46-B687-44FBB0D2B519}" type="pres">
      <dgm:prSet presAssocID="{BBD05671-74C1-4B5C-B5B7-4D4D966DB455}" presName="parentText" presStyleLbl="node1" presStyleIdx="0" presStyleCnt="4">
        <dgm:presLayoutVars>
          <dgm:chMax val="0"/>
          <dgm:bulletEnabled val="1"/>
        </dgm:presLayoutVars>
      </dgm:prSet>
      <dgm:spPr/>
    </dgm:pt>
    <dgm:pt modelId="{9931C821-C4D3-5740-B71E-EE2D60DF580A}" type="pres">
      <dgm:prSet presAssocID="{BBD05671-74C1-4B5C-B5B7-4D4D966DB455}" presName="negativeSpace" presStyleCnt="0"/>
      <dgm:spPr/>
    </dgm:pt>
    <dgm:pt modelId="{E70654C6-8123-9E4D-8293-94E83A88C339}" type="pres">
      <dgm:prSet presAssocID="{BBD05671-74C1-4B5C-B5B7-4D4D966DB455}" presName="childText" presStyleLbl="conFgAcc1" presStyleIdx="0" presStyleCnt="4">
        <dgm:presLayoutVars>
          <dgm:bulletEnabled val="1"/>
        </dgm:presLayoutVars>
      </dgm:prSet>
      <dgm:spPr/>
    </dgm:pt>
    <dgm:pt modelId="{C5960A30-6B41-7741-B070-1C56FAAFC8BB}" type="pres">
      <dgm:prSet presAssocID="{0A9A5603-118A-4CC1-9F31-63DC550F8367}" presName="spaceBetweenRectangles" presStyleCnt="0"/>
      <dgm:spPr/>
    </dgm:pt>
    <dgm:pt modelId="{4522FB4C-F157-7648-97A4-3DB5E9BEBC3C}" type="pres">
      <dgm:prSet presAssocID="{093FFA6A-BA67-418D-882C-34FC4521208D}" presName="parentLin" presStyleCnt="0"/>
      <dgm:spPr/>
    </dgm:pt>
    <dgm:pt modelId="{055B71CD-762B-EA43-8B67-B45B07768037}" type="pres">
      <dgm:prSet presAssocID="{093FFA6A-BA67-418D-882C-34FC4521208D}" presName="parentLeftMargin" presStyleLbl="node1" presStyleIdx="0" presStyleCnt="4"/>
      <dgm:spPr/>
    </dgm:pt>
    <dgm:pt modelId="{7F2BB04F-ECD6-8D49-8117-DFB7B93AA438}" type="pres">
      <dgm:prSet presAssocID="{093FFA6A-BA67-418D-882C-34FC4521208D}" presName="parentText" presStyleLbl="node1" presStyleIdx="1" presStyleCnt="4">
        <dgm:presLayoutVars>
          <dgm:chMax val="0"/>
          <dgm:bulletEnabled val="1"/>
        </dgm:presLayoutVars>
      </dgm:prSet>
      <dgm:spPr/>
    </dgm:pt>
    <dgm:pt modelId="{D2BBA04D-FD57-6C4A-8591-2D9406104767}" type="pres">
      <dgm:prSet presAssocID="{093FFA6A-BA67-418D-882C-34FC4521208D}" presName="negativeSpace" presStyleCnt="0"/>
      <dgm:spPr/>
    </dgm:pt>
    <dgm:pt modelId="{A234F75F-9967-4345-AEE9-FB6531320D15}" type="pres">
      <dgm:prSet presAssocID="{093FFA6A-BA67-418D-882C-34FC4521208D}" presName="childText" presStyleLbl="conFgAcc1" presStyleIdx="1" presStyleCnt="4">
        <dgm:presLayoutVars>
          <dgm:bulletEnabled val="1"/>
        </dgm:presLayoutVars>
      </dgm:prSet>
      <dgm:spPr/>
    </dgm:pt>
    <dgm:pt modelId="{49568C64-5F65-CC4F-9581-CF66727D3C3A}" type="pres">
      <dgm:prSet presAssocID="{E8CD5555-58CB-4357-82D8-AEC548C5F9FC}" presName="spaceBetweenRectangles" presStyleCnt="0"/>
      <dgm:spPr/>
    </dgm:pt>
    <dgm:pt modelId="{5324A5D2-D67C-6044-A386-F92D9057D196}" type="pres">
      <dgm:prSet presAssocID="{F9CFE09F-806D-49C5-82D5-955BCE8C4F56}" presName="parentLin" presStyleCnt="0"/>
      <dgm:spPr/>
    </dgm:pt>
    <dgm:pt modelId="{B14D0E27-8930-E442-A815-C091B30FBFE8}" type="pres">
      <dgm:prSet presAssocID="{F9CFE09F-806D-49C5-82D5-955BCE8C4F56}" presName="parentLeftMargin" presStyleLbl="node1" presStyleIdx="1" presStyleCnt="4"/>
      <dgm:spPr/>
    </dgm:pt>
    <dgm:pt modelId="{5F0B2CFC-7FEF-D84B-B637-5CB8AAC4AE81}" type="pres">
      <dgm:prSet presAssocID="{F9CFE09F-806D-49C5-82D5-955BCE8C4F56}" presName="parentText" presStyleLbl="node1" presStyleIdx="2" presStyleCnt="4">
        <dgm:presLayoutVars>
          <dgm:chMax val="0"/>
          <dgm:bulletEnabled val="1"/>
        </dgm:presLayoutVars>
      </dgm:prSet>
      <dgm:spPr/>
    </dgm:pt>
    <dgm:pt modelId="{95E7EC0B-2DAF-7946-BE78-50A10DC29DD8}" type="pres">
      <dgm:prSet presAssocID="{F9CFE09F-806D-49C5-82D5-955BCE8C4F56}" presName="negativeSpace" presStyleCnt="0"/>
      <dgm:spPr/>
    </dgm:pt>
    <dgm:pt modelId="{634AA1E9-CD23-4540-82B9-87180B89C6E2}" type="pres">
      <dgm:prSet presAssocID="{F9CFE09F-806D-49C5-82D5-955BCE8C4F56}" presName="childText" presStyleLbl="conFgAcc1" presStyleIdx="2" presStyleCnt="4">
        <dgm:presLayoutVars>
          <dgm:bulletEnabled val="1"/>
        </dgm:presLayoutVars>
      </dgm:prSet>
      <dgm:spPr/>
    </dgm:pt>
    <dgm:pt modelId="{3901958E-8335-B440-826C-8F662E60410B}" type="pres">
      <dgm:prSet presAssocID="{F564369D-CB1C-46B6-B656-6C1C5FBF7A82}" presName="spaceBetweenRectangles" presStyleCnt="0"/>
      <dgm:spPr/>
    </dgm:pt>
    <dgm:pt modelId="{F7BA3941-3E94-3F4D-A739-3B21F73A8075}" type="pres">
      <dgm:prSet presAssocID="{646BB61B-8842-4579-A976-94B526CFA1BA}" presName="parentLin" presStyleCnt="0"/>
      <dgm:spPr/>
    </dgm:pt>
    <dgm:pt modelId="{A0EF0395-6035-FB45-80C3-E6A0D5133A96}" type="pres">
      <dgm:prSet presAssocID="{646BB61B-8842-4579-A976-94B526CFA1BA}" presName="parentLeftMargin" presStyleLbl="node1" presStyleIdx="2" presStyleCnt="4"/>
      <dgm:spPr/>
    </dgm:pt>
    <dgm:pt modelId="{660C2979-D6CB-8C49-BD5D-FCE8B037C790}" type="pres">
      <dgm:prSet presAssocID="{646BB61B-8842-4579-A976-94B526CFA1BA}" presName="parentText" presStyleLbl="node1" presStyleIdx="3" presStyleCnt="4">
        <dgm:presLayoutVars>
          <dgm:chMax val="0"/>
          <dgm:bulletEnabled val="1"/>
        </dgm:presLayoutVars>
      </dgm:prSet>
      <dgm:spPr/>
    </dgm:pt>
    <dgm:pt modelId="{CBCD4B24-8FEA-9A40-8162-7E9AEB4E72BE}" type="pres">
      <dgm:prSet presAssocID="{646BB61B-8842-4579-A976-94B526CFA1BA}" presName="negativeSpace" presStyleCnt="0"/>
      <dgm:spPr/>
    </dgm:pt>
    <dgm:pt modelId="{8DF723DD-4904-594C-9133-C3955B85D40B}" type="pres">
      <dgm:prSet presAssocID="{646BB61B-8842-4579-A976-94B526CFA1BA}" presName="childText" presStyleLbl="conFgAcc1" presStyleIdx="3" presStyleCnt="4">
        <dgm:presLayoutVars>
          <dgm:bulletEnabled val="1"/>
        </dgm:presLayoutVars>
      </dgm:prSet>
      <dgm:spPr/>
    </dgm:pt>
  </dgm:ptLst>
  <dgm:cxnLst>
    <dgm:cxn modelId="{FC7A9F37-DB28-164C-A241-F43FFB4070CE}" type="presOf" srcId="{F9CFE09F-806D-49C5-82D5-955BCE8C4F56}" destId="{5F0B2CFC-7FEF-D84B-B637-5CB8AAC4AE81}" srcOrd="1" destOrd="0" presId="urn:microsoft.com/office/officeart/2005/8/layout/list1"/>
    <dgm:cxn modelId="{DDF6EE42-5525-4286-BBF6-EB6865E32FAA}" srcId="{EF534EA5-8A9F-45F8-8AC4-75237286DC9C}" destId="{F9CFE09F-806D-49C5-82D5-955BCE8C4F56}" srcOrd="2" destOrd="0" parTransId="{49CA8531-BFD3-4C35-A8B5-1C36539729C0}" sibTransId="{F564369D-CB1C-46B6-B656-6C1C5FBF7A82}"/>
    <dgm:cxn modelId="{B0D91C49-9534-472F-9CD2-03410D0716D2}" srcId="{EF534EA5-8A9F-45F8-8AC4-75237286DC9C}" destId="{BBD05671-74C1-4B5C-B5B7-4D4D966DB455}" srcOrd="0" destOrd="0" parTransId="{800008FF-86E5-472F-A088-928C52272F23}" sibTransId="{0A9A5603-118A-4CC1-9F31-63DC550F8367}"/>
    <dgm:cxn modelId="{7584D750-B650-9B46-9DEB-F16C65884FAD}" type="presOf" srcId="{093FFA6A-BA67-418D-882C-34FC4521208D}" destId="{055B71CD-762B-EA43-8B67-B45B07768037}" srcOrd="0" destOrd="0" presId="urn:microsoft.com/office/officeart/2005/8/layout/list1"/>
    <dgm:cxn modelId="{A8DB1B55-381B-D14F-B45C-5EA75811CCF4}" type="presOf" srcId="{EF534EA5-8A9F-45F8-8AC4-75237286DC9C}" destId="{D2BF70F7-5119-7E44-B817-D504E18E2B03}" srcOrd="0" destOrd="0" presId="urn:microsoft.com/office/officeart/2005/8/layout/list1"/>
    <dgm:cxn modelId="{1772DE56-5C85-7043-BD6A-1A309FD9F911}" type="presOf" srcId="{BBD05671-74C1-4B5C-B5B7-4D4D966DB455}" destId="{354B621C-D7D2-BD46-B687-44FBB0D2B519}" srcOrd="1" destOrd="0" presId="urn:microsoft.com/office/officeart/2005/8/layout/list1"/>
    <dgm:cxn modelId="{141E6563-2613-A44B-8899-8DE7036803F0}" type="presOf" srcId="{BBD05671-74C1-4B5C-B5B7-4D4D966DB455}" destId="{06837729-3347-0C4A-8848-556F4C5D90E9}" srcOrd="0" destOrd="0" presId="urn:microsoft.com/office/officeart/2005/8/layout/list1"/>
    <dgm:cxn modelId="{F0F7397A-5BBF-1F40-ADF5-394C33D6EA38}" type="presOf" srcId="{093FFA6A-BA67-418D-882C-34FC4521208D}" destId="{7F2BB04F-ECD6-8D49-8117-DFB7B93AA438}" srcOrd="1" destOrd="0" presId="urn:microsoft.com/office/officeart/2005/8/layout/list1"/>
    <dgm:cxn modelId="{83948BA0-A9FA-40CB-BD74-2B664E812C14}" srcId="{EF534EA5-8A9F-45F8-8AC4-75237286DC9C}" destId="{646BB61B-8842-4579-A976-94B526CFA1BA}" srcOrd="3" destOrd="0" parTransId="{94D94403-52B4-489B-910A-C177B5178AFA}" sibTransId="{2582C8D0-ADA4-4B1F-8FA3-B4FB0254777F}"/>
    <dgm:cxn modelId="{FEC18CA5-2170-DC44-A4CD-99BFD8582AD3}" type="presOf" srcId="{646BB61B-8842-4579-A976-94B526CFA1BA}" destId="{660C2979-D6CB-8C49-BD5D-FCE8B037C790}" srcOrd="1" destOrd="0" presId="urn:microsoft.com/office/officeart/2005/8/layout/list1"/>
    <dgm:cxn modelId="{0CD0E5DF-731F-234F-A27E-630D64710CE2}" type="presOf" srcId="{646BB61B-8842-4579-A976-94B526CFA1BA}" destId="{A0EF0395-6035-FB45-80C3-E6A0D5133A96}" srcOrd="0" destOrd="0" presId="urn:microsoft.com/office/officeart/2005/8/layout/list1"/>
    <dgm:cxn modelId="{E1E781E0-F237-5842-9254-B9998A6B7125}" type="presOf" srcId="{F9CFE09F-806D-49C5-82D5-955BCE8C4F56}" destId="{B14D0E27-8930-E442-A815-C091B30FBFE8}" srcOrd="0" destOrd="0" presId="urn:microsoft.com/office/officeart/2005/8/layout/list1"/>
    <dgm:cxn modelId="{0FF4DEEC-477C-4951-AF1D-51F85884A3E9}" srcId="{EF534EA5-8A9F-45F8-8AC4-75237286DC9C}" destId="{093FFA6A-BA67-418D-882C-34FC4521208D}" srcOrd="1" destOrd="0" parTransId="{B7013F6D-083F-453C-AA0E-3AF758FEB16B}" sibTransId="{E8CD5555-58CB-4357-82D8-AEC548C5F9FC}"/>
    <dgm:cxn modelId="{0FFC3207-C020-6942-8D25-FAAE6613247C}" type="presParOf" srcId="{D2BF70F7-5119-7E44-B817-D504E18E2B03}" destId="{516F17B8-9152-5249-AE30-267188E6EB21}" srcOrd="0" destOrd="0" presId="urn:microsoft.com/office/officeart/2005/8/layout/list1"/>
    <dgm:cxn modelId="{DBA83E56-63A6-3847-AA6A-262DFE0293D2}" type="presParOf" srcId="{516F17B8-9152-5249-AE30-267188E6EB21}" destId="{06837729-3347-0C4A-8848-556F4C5D90E9}" srcOrd="0" destOrd="0" presId="urn:microsoft.com/office/officeart/2005/8/layout/list1"/>
    <dgm:cxn modelId="{8B13A1B3-DFAE-4B4B-A1A7-F4135B485358}" type="presParOf" srcId="{516F17B8-9152-5249-AE30-267188E6EB21}" destId="{354B621C-D7D2-BD46-B687-44FBB0D2B519}" srcOrd="1" destOrd="0" presId="urn:microsoft.com/office/officeart/2005/8/layout/list1"/>
    <dgm:cxn modelId="{A956BF2F-6B9E-2146-9207-0C1EDAEC770D}" type="presParOf" srcId="{D2BF70F7-5119-7E44-B817-D504E18E2B03}" destId="{9931C821-C4D3-5740-B71E-EE2D60DF580A}" srcOrd="1" destOrd="0" presId="urn:microsoft.com/office/officeart/2005/8/layout/list1"/>
    <dgm:cxn modelId="{B3D8A9BB-AEBD-6240-8B6F-E20C0080AE1D}" type="presParOf" srcId="{D2BF70F7-5119-7E44-B817-D504E18E2B03}" destId="{E70654C6-8123-9E4D-8293-94E83A88C339}" srcOrd="2" destOrd="0" presId="urn:microsoft.com/office/officeart/2005/8/layout/list1"/>
    <dgm:cxn modelId="{6779DB84-A911-2E44-A878-1D0CEAA27B22}" type="presParOf" srcId="{D2BF70F7-5119-7E44-B817-D504E18E2B03}" destId="{C5960A30-6B41-7741-B070-1C56FAAFC8BB}" srcOrd="3" destOrd="0" presId="urn:microsoft.com/office/officeart/2005/8/layout/list1"/>
    <dgm:cxn modelId="{4C58DB22-9E7C-A348-A82A-F000339F0894}" type="presParOf" srcId="{D2BF70F7-5119-7E44-B817-D504E18E2B03}" destId="{4522FB4C-F157-7648-97A4-3DB5E9BEBC3C}" srcOrd="4" destOrd="0" presId="urn:microsoft.com/office/officeart/2005/8/layout/list1"/>
    <dgm:cxn modelId="{2D9524F8-358F-3345-94EB-44BB3EA2B65D}" type="presParOf" srcId="{4522FB4C-F157-7648-97A4-3DB5E9BEBC3C}" destId="{055B71CD-762B-EA43-8B67-B45B07768037}" srcOrd="0" destOrd="0" presId="urn:microsoft.com/office/officeart/2005/8/layout/list1"/>
    <dgm:cxn modelId="{F1562FF4-1B4E-1247-975C-1695CCC267C1}" type="presParOf" srcId="{4522FB4C-F157-7648-97A4-3DB5E9BEBC3C}" destId="{7F2BB04F-ECD6-8D49-8117-DFB7B93AA438}" srcOrd="1" destOrd="0" presId="urn:microsoft.com/office/officeart/2005/8/layout/list1"/>
    <dgm:cxn modelId="{1D486F1C-BA5E-C349-9C35-2B30D38DEB28}" type="presParOf" srcId="{D2BF70F7-5119-7E44-B817-D504E18E2B03}" destId="{D2BBA04D-FD57-6C4A-8591-2D9406104767}" srcOrd="5" destOrd="0" presId="urn:microsoft.com/office/officeart/2005/8/layout/list1"/>
    <dgm:cxn modelId="{EC0818D4-222B-8648-8171-AE3DA474AEBB}" type="presParOf" srcId="{D2BF70F7-5119-7E44-B817-D504E18E2B03}" destId="{A234F75F-9967-4345-AEE9-FB6531320D15}" srcOrd="6" destOrd="0" presId="urn:microsoft.com/office/officeart/2005/8/layout/list1"/>
    <dgm:cxn modelId="{6667A888-4ECD-E24A-9457-F92950F7B468}" type="presParOf" srcId="{D2BF70F7-5119-7E44-B817-D504E18E2B03}" destId="{49568C64-5F65-CC4F-9581-CF66727D3C3A}" srcOrd="7" destOrd="0" presId="urn:microsoft.com/office/officeart/2005/8/layout/list1"/>
    <dgm:cxn modelId="{6BE1C16F-F75F-D445-BC73-12298D3AD184}" type="presParOf" srcId="{D2BF70F7-5119-7E44-B817-D504E18E2B03}" destId="{5324A5D2-D67C-6044-A386-F92D9057D196}" srcOrd="8" destOrd="0" presId="urn:microsoft.com/office/officeart/2005/8/layout/list1"/>
    <dgm:cxn modelId="{EB0A1AB5-D883-534B-B8FF-58BD54100817}" type="presParOf" srcId="{5324A5D2-D67C-6044-A386-F92D9057D196}" destId="{B14D0E27-8930-E442-A815-C091B30FBFE8}" srcOrd="0" destOrd="0" presId="urn:microsoft.com/office/officeart/2005/8/layout/list1"/>
    <dgm:cxn modelId="{99121F3C-D53B-C24E-8779-ED45EE7C9673}" type="presParOf" srcId="{5324A5D2-D67C-6044-A386-F92D9057D196}" destId="{5F0B2CFC-7FEF-D84B-B637-5CB8AAC4AE81}" srcOrd="1" destOrd="0" presId="urn:microsoft.com/office/officeart/2005/8/layout/list1"/>
    <dgm:cxn modelId="{A8CDC571-6ECD-E848-AAAF-93FEC69FD6B2}" type="presParOf" srcId="{D2BF70F7-5119-7E44-B817-D504E18E2B03}" destId="{95E7EC0B-2DAF-7946-BE78-50A10DC29DD8}" srcOrd="9" destOrd="0" presId="urn:microsoft.com/office/officeart/2005/8/layout/list1"/>
    <dgm:cxn modelId="{FFFA4162-21E0-D44A-8C72-93BC724A6138}" type="presParOf" srcId="{D2BF70F7-5119-7E44-B817-D504E18E2B03}" destId="{634AA1E9-CD23-4540-82B9-87180B89C6E2}" srcOrd="10" destOrd="0" presId="urn:microsoft.com/office/officeart/2005/8/layout/list1"/>
    <dgm:cxn modelId="{7A77B558-E43D-1E48-ACA9-DDC0928EC56D}" type="presParOf" srcId="{D2BF70F7-5119-7E44-B817-D504E18E2B03}" destId="{3901958E-8335-B440-826C-8F662E60410B}" srcOrd="11" destOrd="0" presId="urn:microsoft.com/office/officeart/2005/8/layout/list1"/>
    <dgm:cxn modelId="{4666742F-F877-854B-9B83-72B600DBABBF}" type="presParOf" srcId="{D2BF70F7-5119-7E44-B817-D504E18E2B03}" destId="{F7BA3941-3E94-3F4D-A739-3B21F73A8075}" srcOrd="12" destOrd="0" presId="urn:microsoft.com/office/officeart/2005/8/layout/list1"/>
    <dgm:cxn modelId="{F3B3E1FE-F201-C645-837D-4310AF706F84}" type="presParOf" srcId="{F7BA3941-3E94-3F4D-A739-3B21F73A8075}" destId="{A0EF0395-6035-FB45-80C3-E6A0D5133A96}" srcOrd="0" destOrd="0" presId="urn:microsoft.com/office/officeart/2005/8/layout/list1"/>
    <dgm:cxn modelId="{6F0C2A4B-4DA5-FD43-8696-79F105525C83}" type="presParOf" srcId="{F7BA3941-3E94-3F4D-A739-3B21F73A8075}" destId="{660C2979-D6CB-8C49-BD5D-FCE8B037C790}" srcOrd="1" destOrd="0" presId="urn:microsoft.com/office/officeart/2005/8/layout/list1"/>
    <dgm:cxn modelId="{901D253A-DF7A-7947-AEB0-CF9A509A2EC1}" type="presParOf" srcId="{D2BF70F7-5119-7E44-B817-D504E18E2B03}" destId="{CBCD4B24-8FEA-9A40-8162-7E9AEB4E72BE}" srcOrd="13" destOrd="0" presId="urn:microsoft.com/office/officeart/2005/8/layout/list1"/>
    <dgm:cxn modelId="{12FF2292-CD01-6348-ADAA-08EC07FC93A7}" type="presParOf" srcId="{D2BF70F7-5119-7E44-B817-D504E18E2B03}" destId="{8DF723DD-4904-594C-9133-C3955B85D40B}"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17825B-EE68-4AA0-80BC-C37831C7FD72}"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0DA774BF-1120-41BB-9E14-39D54858BBE5}">
      <dgm:prSet/>
      <dgm:spPr/>
      <dgm:t>
        <a:bodyPr/>
        <a:lstStyle/>
        <a:p>
          <a:r>
            <a:rPr lang="en-US" b="1" dirty="0"/>
            <a:t>Correct functional form</a:t>
          </a:r>
        </a:p>
        <a:p>
          <a:r>
            <a:rPr lang="en-US" dirty="0"/>
            <a:t>Your statistical model variables share linear relationships</a:t>
          </a:r>
        </a:p>
      </dgm:t>
    </dgm:pt>
    <dgm:pt modelId="{B4379B27-BB81-4C2A-86E9-99D965379FF2}" type="parTrans" cxnId="{4C175447-560C-4013-9476-CA39CB5B7A10}">
      <dgm:prSet/>
      <dgm:spPr/>
      <dgm:t>
        <a:bodyPr/>
        <a:lstStyle/>
        <a:p>
          <a:endParaRPr lang="en-US"/>
        </a:p>
      </dgm:t>
    </dgm:pt>
    <dgm:pt modelId="{C4201411-6573-41E6-BF03-12F022BB44B9}" type="sibTrans" cxnId="{4C175447-560C-4013-9476-CA39CB5B7A10}">
      <dgm:prSet/>
      <dgm:spPr/>
      <dgm:t>
        <a:bodyPr/>
        <a:lstStyle/>
        <a:p>
          <a:endParaRPr lang="en-US"/>
        </a:p>
      </dgm:t>
    </dgm:pt>
    <dgm:pt modelId="{BE686E16-DDF0-4BDE-9554-88CB581845F6}">
      <dgm:prSet/>
      <dgm:spPr/>
      <dgm:t>
        <a:bodyPr/>
        <a:lstStyle/>
        <a:p>
          <a:r>
            <a:rPr lang="en-US" b="1" dirty="0"/>
            <a:t>No omitted influences</a:t>
          </a:r>
        </a:p>
        <a:p>
          <a:r>
            <a:rPr lang="en-US" dirty="0"/>
            <a:t>Your statistical model accounts for all relevant influences </a:t>
          </a:r>
        </a:p>
      </dgm:t>
    </dgm:pt>
    <dgm:pt modelId="{3E0EB084-800D-4ADF-B00B-B59A04688821}" type="parTrans" cxnId="{57733A4E-0A7C-4CB2-9BFE-F29CDA67FA2D}">
      <dgm:prSet/>
      <dgm:spPr/>
      <dgm:t>
        <a:bodyPr/>
        <a:lstStyle/>
        <a:p>
          <a:endParaRPr lang="en-US"/>
        </a:p>
      </dgm:t>
    </dgm:pt>
    <dgm:pt modelId="{BA5F5B1B-1A11-4A1D-8F4D-349B37E709D9}" type="sibTrans" cxnId="{57733A4E-0A7C-4CB2-9BFE-F29CDA67FA2D}">
      <dgm:prSet/>
      <dgm:spPr/>
      <dgm:t>
        <a:bodyPr/>
        <a:lstStyle/>
        <a:p>
          <a:endParaRPr lang="en-US"/>
        </a:p>
      </dgm:t>
    </dgm:pt>
    <dgm:pt modelId="{97DBF106-1D7B-A04D-894A-49908C10C6E4}" type="pres">
      <dgm:prSet presAssocID="{1717825B-EE68-4AA0-80BC-C37831C7FD72}" presName="hierChild1" presStyleCnt="0">
        <dgm:presLayoutVars>
          <dgm:chPref val="1"/>
          <dgm:dir/>
          <dgm:animOne val="branch"/>
          <dgm:animLvl val="lvl"/>
          <dgm:resizeHandles/>
        </dgm:presLayoutVars>
      </dgm:prSet>
      <dgm:spPr/>
    </dgm:pt>
    <dgm:pt modelId="{1789C4FE-2784-4445-9CA7-0B40FB53FEE9}" type="pres">
      <dgm:prSet presAssocID="{0DA774BF-1120-41BB-9E14-39D54858BBE5}" presName="hierRoot1" presStyleCnt="0"/>
      <dgm:spPr/>
    </dgm:pt>
    <dgm:pt modelId="{62791638-45B1-D740-96C5-24FC6B4C2487}" type="pres">
      <dgm:prSet presAssocID="{0DA774BF-1120-41BB-9E14-39D54858BBE5}" presName="composite" presStyleCnt="0"/>
      <dgm:spPr/>
    </dgm:pt>
    <dgm:pt modelId="{534EA1CD-1294-B245-AEC5-76962813AD61}" type="pres">
      <dgm:prSet presAssocID="{0DA774BF-1120-41BB-9E14-39D54858BBE5}" presName="background" presStyleLbl="node0" presStyleIdx="0" presStyleCnt="2"/>
      <dgm:spPr/>
    </dgm:pt>
    <dgm:pt modelId="{B4D0ED60-5E18-B640-9B82-27AB03945A1F}" type="pres">
      <dgm:prSet presAssocID="{0DA774BF-1120-41BB-9E14-39D54858BBE5}" presName="text" presStyleLbl="fgAcc0" presStyleIdx="0" presStyleCnt="2">
        <dgm:presLayoutVars>
          <dgm:chPref val="3"/>
        </dgm:presLayoutVars>
      </dgm:prSet>
      <dgm:spPr/>
    </dgm:pt>
    <dgm:pt modelId="{EA8EA775-0FB8-D148-B046-222B289C5304}" type="pres">
      <dgm:prSet presAssocID="{0DA774BF-1120-41BB-9E14-39D54858BBE5}" presName="hierChild2" presStyleCnt="0"/>
      <dgm:spPr/>
    </dgm:pt>
    <dgm:pt modelId="{81070CDC-5E13-C14F-B408-7B8EB059C116}" type="pres">
      <dgm:prSet presAssocID="{BE686E16-DDF0-4BDE-9554-88CB581845F6}" presName="hierRoot1" presStyleCnt="0"/>
      <dgm:spPr/>
    </dgm:pt>
    <dgm:pt modelId="{4AD9DE42-8B44-6A4C-8421-77A634472455}" type="pres">
      <dgm:prSet presAssocID="{BE686E16-DDF0-4BDE-9554-88CB581845F6}" presName="composite" presStyleCnt="0"/>
      <dgm:spPr/>
    </dgm:pt>
    <dgm:pt modelId="{483452C2-354A-5B48-B1C7-48B751D847CD}" type="pres">
      <dgm:prSet presAssocID="{BE686E16-DDF0-4BDE-9554-88CB581845F6}" presName="background" presStyleLbl="node0" presStyleIdx="1" presStyleCnt="2"/>
      <dgm:spPr/>
    </dgm:pt>
    <dgm:pt modelId="{0D700549-9C69-AD48-81A4-0689D9379AE2}" type="pres">
      <dgm:prSet presAssocID="{BE686E16-DDF0-4BDE-9554-88CB581845F6}" presName="text" presStyleLbl="fgAcc0" presStyleIdx="1" presStyleCnt="2">
        <dgm:presLayoutVars>
          <dgm:chPref val="3"/>
        </dgm:presLayoutVars>
      </dgm:prSet>
      <dgm:spPr/>
    </dgm:pt>
    <dgm:pt modelId="{7E275957-C1B4-AD4B-91F9-6068E6D96584}" type="pres">
      <dgm:prSet presAssocID="{BE686E16-DDF0-4BDE-9554-88CB581845F6}" presName="hierChild2" presStyleCnt="0"/>
      <dgm:spPr/>
    </dgm:pt>
  </dgm:ptLst>
  <dgm:cxnLst>
    <dgm:cxn modelId="{3A90342D-3F1E-8A4E-A107-EB7245AD4190}" type="presOf" srcId="{0DA774BF-1120-41BB-9E14-39D54858BBE5}" destId="{B4D0ED60-5E18-B640-9B82-27AB03945A1F}" srcOrd="0" destOrd="0" presId="urn:microsoft.com/office/officeart/2005/8/layout/hierarchy1"/>
    <dgm:cxn modelId="{4C175447-560C-4013-9476-CA39CB5B7A10}" srcId="{1717825B-EE68-4AA0-80BC-C37831C7FD72}" destId="{0DA774BF-1120-41BB-9E14-39D54858BBE5}" srcOrd="0" destOrd="0" parTransId="{B4379B27-BB81-4C2A-86E9-99D965379FF2}" sibTransId="{C4201411-6573-41E6-BF03-12F022BB44B9}"/>
    <dgm:cxn modelId="{57733A4E-0A7C-4CB2-9BFE-F29CDA67FA2D}" srcId="{1717825B-EE68-4AA0-80BC-C37831C7FD72}" destId="{BE686E16-DDF0-4BDE-9554-88CB581845F6}" srcOrd="1" destOrd="0" parTransId="{3E0EB084-800D-4ADF-B00B-B59A04688821}" sibTransId="{BA5F5B1B-1A11-4A1D-8F4D-349B37E709D9}"/>
    <dgm:cxn modelId="{198B9CA5-D62B-6E42-82A3-DA164ECB0354}" type="presOf" srcId="{BE686E16-DDF0-4BDE-9554-88CB581845F6}" destId="{0D700549-9C69-AD48-81A4-0689D9379AE2}" srcOrd="0" destOrd="0" presId="urn:microsoft.com/office/officeart/2005/8/layout/hierarchy1"/>
    <dgm:cxn modelId="{BEBE1BCB-1C96-D14D-B636-6BCADCF34AAD}" type="presOf" srcId="{1717825B-EE68-4AA0-80BC-C37831C7FD72}" destId="{97DBF106-1D7B-A04D-894A-49908C10C6E4}" srcOrd="0" destOrd="0" presId="urn:microsoft.com/office/officeart/2005/8/layout/hierarchy1"/>
    <dgm:cxn modelId="{95FE1CCE-755F-3A40-86D8-853B077C3B2C}" type="presParOf" srcId="{97DBF106-1D7B-A04D-894A-49908C10C6E4}" destId="{1789C4FE-2784-4445-9CA7-0B40FB53FEE9}" srcOrd="0" destOrd="0" presId="urn:microsoft.com/office/officeart/2005/8/layout/hierarchy1"/>
    <dgm:cxn modelId="{2F2308DE-FEAE-3A45-B81A-A6C90C2BBE5A}" type="presParOf" srcId="{1789C4FE-2784-4445-9CA7-0B40FB53FEE9}" destId="{62791638-45B1-D740-96C5-24FC6B4C2487}" srcOrd="0" destOrd="0" presId="urn:microsoft.com/office/officeart/2005/8/layout/hierarchy1"/>
    <dgm:cxn modelId="{1BFF9DAE-3637-4748-81FC-20642EF5A832}" type="presParOf" srcId="{62791638-45B1-D740-96C5-24FC6B4C2487}" destId="{534EA1CD-1294-B245-AEC5-76962813AD61}" srcOrd="0" destOrd="0" presId="urn:microsoft.com/office/officeart/2005/8/layout/hierarchy1"/>
    <dgm:cxn modelId="{0A1CB53B-7945-F24D-90F8-27F54C6428FA}" type="presParOf" srcId="{62791638-45B1-D740-96C5-24FC6B4C2487}" destId="{B4D0ED60-5E18-B640-9B82-27AB03945A1F}" srcOrd="1" destOrd="0" presId="urn:microsoft.com/office/officeart/2005/8/layout/hierarchy1"/>
    <dgm:cxn modelId="{E83564BF-7CF3-1843-9608-1D0943305941}" type="presParOf" srcId="{1789C4FE-2784-4445-9CA7-0B40FB53FEE9}" destId="{EA8EA775-0FB8-D148-B046-222B289C5304}" srcOrd="1" destOrd="0" presId="urn:microsoft.com/office/officeart/2005/8/layout/hierarchy1"/>
    <dgm:cxn modelId="{2ABF7FCD-E2FE-8147-9854-B968E8C919A9}" type="presParOf" srcId="{97DBF106-1D7B-A04D-894A-49908C10C6E4}" destId="{81070CDC-5E13-C14F-B408-7B8EB059C116}" srcOrd="1" destOrd="0" presId="urn:microsoft.com/office/officeart/2005/8/layout/hierarchy1"/>
    <dgm:cxn modelId="{9B7172A7-7D71-A94B-AF71-C9F2155CD839}" type="presParOf" srcId="{81070CDC-5E13-C14F-B408-7B8EB059C116}" destId="{4AD9DE42-8B44-6A4C-8421-77A634472455}" srcOrd="0" destOrd="0" presId="urn:microsoft.com/office/officeart/2005/8/layout/hierarchy1"/>
    <dgm:cxn modelId="{5E7E323A-9B04-4044-889D-186EC77179FE}" type="presParOf" srcId="{4AD9DE42-8B44-6A4C-8421-77A634472455}" destId="{483452C2-354A-5B48-B1C7-48B751D847CD}" srcOrd="0" destOrd="0" presId="urn:microsoft.com/office/officeart/2005/8/layout/hierarchy1"/>
    <dgm:cxn modelId="{AB60FBBF-E34D-DF41-B709-AB4B913C8009}" type="presParOf" srcId="{4AD9DE42-8B44-6A4C-8421-77A634472455}" destId="{0D700549-9C69-AD48-81A4-0689D9379AE2}" srcOrd="1" destOrd="0" presId="urn:microsoft.com/office/officeart/2005/8/layout/hierarchy1"/>
    <dgm:cxn modelId="{5AC68CC4-E46D-0344-9FFE-2D421E0D844E}" type="presParOf" srcId="{81070CDC-5E13-C14F-B408-7B8EB059C116}" destId="{7E275957-C1B4-AD4B-91F9-6068E6D9658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3C152B8-9DD8-439A-B630-2EFA8D904FB3}" type="doc">
      <dgm:prSet loTypeId="urn:microsoft.com/office/officeart/2008/layout/LinedList" loCatId="list" qsTypeId="urn:microsoft.com/office/officeart/2005/8/quickstyle/simple2" qsCatId="simple" csTypeId="urn:microsoft.com/office/officeart/2005/8/colors/colorful2" csCatId="colorful"/>
      <dgm:spPr/>
      <dgm:t>
        <a:bodyPr/>
        <a:lstStyle/>
        <a:p>
          <a:endParaRPr lang="en-US"/>
        </a:p>
      </dgm:t>
    </dgm:pt>
    <dgm:pt modelId="{DB813265-D668-42C1-AFA3-4181A1018B12}">
      <dgm:prSet/>
      <dgm:spPr/>
      <dgm:t>
        <a:bodyPr/>
        <a:lstStyle/>
        <a:p>
          <a:r>
            <a:rPr lang="en-US" dirty="0"/>
            <a:t>Pilot test stimuli that represent </a:t>
          </a:r>
          <a:r>
            <a:rPr lang="en-US" dirty="0">
              <a:solidFill>
                <a:srgbClr val="C00000"/>
              </a:solidFill>
            </a:rPr>
            <a:t>relevant variance in theoretical domain</a:t>
          </a:r>
        </a:p>
      </dgm:t>
    </dgm:pt>
    <dgm:pt modelId="{2C1188AB-B448-421E-ADFC-6D7863E4BC94}" type="parTrans" cxnId="{1A7FA9A5-C547-45EB-9A63-636341D8FA5B}">
      <dgm:prSet/>
      <dgm:spPr/>
      <dgm:t>
        <a:bodyPr/>
        <a:lstStyle/>
        <a:p>
          <a:endParaRPr lang="en-US"/>
        </a:p>
      </dgm:t>
    </dgm:pt>
    <dgm:pt modelId="{B8BB5566-94FE-4E64-907A-EC12182873E8}" type="sibTrans" cxnId="{1A7FA9A5-C547-45EB-9A63-636341D8FA5B}">
      <dgm:prSet/>
      <dgm:spPr/>
      <dgm:t>
        <a:bodyPr/>
        <a:lstStyle/>
        <a:p>
          <a:endParaRPr lang="en-US"/>
        </a:p>
      </dgm:t>
    </dgm:pt>
    <dgm:pt modelId="{8E9CBFA5-A6BF-4276-82A8-0D9DAE74270F}">
      <dgm:prSet/>
      <dgm:spPr/>
      <dgm:t>
        <a:bodyPr/>
        <a:lstStyle/>
        <a:p>
          <a:r>
            <a:rPr lang="en-US" dirty="0">
              <a:solidFill>
                <a:srgbClr val="C00000"/>
              </a:solidFill>
            </a:rPr>
            <a:t>Ask participants to what they think </a:t>
          </a:r>
          <a:r>
            <a:rPr lang="en-US" dirty="0"/>
            <a:t>about stimuli or even have them generate stimuli</a:t>
          </a:r>
        </a:p>
      </dgm:t>
    </dgm:pt>
    <dgm:pt modelId="{1C904264-5B8E-49F6-882D-A8AC0E8E0B83}" type="parTrans" cxnId="{0B920BB0-7DE0-4B9A-BC38-9E071F30BF58}">
      <dgm:prSet/>
      <dgm:spPr/>
      <dgm:t>
        <a:bodyPr/>
        <a:lstStyle/>
        <a:p>
          <a:endParaRPr lang="en-US"/>
        </a:p>
      </dgm:t>
    </dgm:pt>
    <dgm:pt modelId="{D975A9D4-60BD-4017-A982-60528444237D}" type="sibTrans" cxnId="{0B920BB0-7DE0-4B9A-BC38-9E071F30BF58}">
      <dgm:prSet/>
      <dgm:spPr/>
      <dgm:t>
        <a:bodyPr/>
        <a:lstStyle/>
        <a:p>
          <a:endParaRPr lang="en-US"/>
        </a:p>
      </dgm:t>
    </dgm:pt>
    <dgm:pt modelId="{03128EAF-95BE-4BFC-8317-7BAA0318C4FD}">
      <dgm:prSet/>
      <dgm:spPr/>
      <dgm:t>
        <a:bodyPr/>
        <a:lstStyle/>
        <a:p>
          <a:r>
            <a:rPr lang="en-US"/>
            <a:t>Experimental manipulations or interventions are like stimuli—there’s a “universe” of intervention and/or manipulation procedures</a:t>
          </a:r>
        </a:p>
      </dgm:t>
    </dgm:pt>
    <dgm:pt modelId="{56502CE9-D7FB-4E9E-BAA4-5A654A6A89F4}" type="parTrans" cxnId="{757727D6-659E-4547-B8AE-25FF8BD446BC}">
      <dgm:prSet/>
      <dgm:spPr/>
      <dgm:t>
        <a:bodyPr/>
        <a:lstStyle/>
        <a:p>
          <a:endParaRPr lang="en-US"/>
        </a:p>
      </dgm:t>
    </dgm:pt>
    <dgm:pt modelId="{9A17608E-ABB5-43F6-8766-2C443A946F76}" type="sibTrans" cxnId="{757727D6-659E-4547-B8AE-25FF8BD446BC}">
      <dgm:prSet/>
      <dgm:spPr/>
      <dgm:t>
        <a:bodyPr/>
        <a:lstStyle/>
        <a:p>
          <a:endParaRPr lang="en-US"/>
        </a:p>
      </dgm:t>
    </dgm:pt>
    <dgm:pt modelId="{29B87558-07A3-9C4C-A9A0-7A763071E6DC}" type="pres">
      <dgm:prSet presAssocID="{B3C152B8-9DD8-439A-B630-2EFA8D904FB3}" presName="vert0" presStyleCnt="0">
        <dgm:presLayoutVars>
          <dgm:dir/>
          <dgm:animOne val="branch"/>
          <dgm:animLvl val="lvl"/>
        </dgm:presLayoutVars>
      </dgm:prSet>
      <dgm:spPr/>
    </dgm:pt>
    <dgm:pt modelId="{24DCAEA5-8C4C-C245-A9E0-8D05E73DFFF3}" type="pres">
      <dgm:prSet presAssocID="{DB813265-D668-42C1-AFA3-4181A1018B12}" presName="thickLine" presStyleLbl="alignNode1" presStyleIdx="0" presStyleCnt="3"/>
      <dgm:spPr/>
    </dgm:pt>
    <dgm:pt modelId="{5F5BE9DB-8060-8741-84DD-608C269E8722}" type="pres">
      <dgm:prSet presAssocID="{DB813265-D668-42C1-AFA3-4181A1018B12}" presName="horz1" presStyleCnt="0"/>
      <dgm:spPr/>
    </dgm:pt>
    <dgm:pt modelId="{FB4A07B7-54DD-E247-BCEA-A91729859C8A}" type="pres">
      <dgm:prSet presAssocID="{DB813265-D668-42C1-AFA3-4181A1018B12}" presName="tx1" presStyleLbl="revTx" presStyleIdx="0" presStyleCnt="3"/>
      <dgm:spPr/>
    </dgm:pt>
    <dgm:pt modelId="{62899B53-3D1A-A74E-8618-A65DE3AB46B5}" type="pres">
      <dgm:prSet presAssocID="{DB813265-D668-42C1-AFA3-4181A1018B12}" presName="vert1" presStyleCnt="0"/>
      <dgm:spPr/>
    </dgm:pt>
    <dgm:pt modelId="{AF0A5A60-BD90-8D48-9968-92EEC433CF9D}" type="pres">
      <dgm:prSet presAssocID="{8E9CBFA5-A6BF-4276-82A8-0D9DAE74270F}" presName="thickLine" presStyleLbl="alignNode1" presStyleIdx="1" presStyleCnt="3"/>
      <dgm:spPr/>
    </dgm:pt>
    <dgm:pt modelId="{10AA0A5E-EFE3-FA47-8555-7A3042C841BA}" type="pres">
      <dgm:prSet presAssocID="{8E9CBFA5-A6BF-4276-82A8-0D9DAE74270F}" presName="horz1" presStyleCnt="0"/>
      <dgm:spPr/>
    </dgm:pt>
    <dgm:pt modelId="{A6FF22BA-8B00-1842-9DDC-8CE6317BFEBE}" type="pres">
      <dgm:prSet presAssocID="{8E9CBFA5-A6BF-4276-82A8-0D9DAE74270F}" presName="tx1" presStyleLbl="revTx" presStyleIdx="1" presStyleCnt="3"/>
      <dgm:spPr/>
    </dgm:pt>
    <dgm:pt modelId="{EAF303AF-A6B4-0645-AE52-F20D955088F7}" type="pres">
      <dgm:prSet presAssocID="{8E9CBFA5-A6BF-4276-82A8-0D9DAE74270F}" presName="vert1" presStyleCnt="0"/>
      <dgm:spPr/>
    </dgm:pt>
    <dgm:pt modelId="{94B5F781-2D36-694E-94E3-5052C2411CF1}" type="pres">
      <dgm:prSet presAssocID="{03128EAF-95BE-4BFC-8317-7BAA0318C4FD}" presName="thickLine" presStyleLbl="alignNode1" presStyleIdx="2" presStyleCnt="3"/>
      <dgm:spPr/>
    </dgm:pt>
    <dgm:pt modelId="{5A162A6D-3063-C045-AC16-4312EB160798}" type="pres">
      <dgm:prSet presAssocID="{03128EAF-95BE-4BFC-8317-7BAA0318C4FD}" presName="horz1" presStyleCnt="0"/>
      <dgm:spPr/>
    </dgm:pt>
    <dgm:pt modelId="{427971CF-2262-AB4A-AAA5-5655B308BED7}" type="pres">
      <dgm:prSet presAssocID="{03128EAF-95BE-4BFC-8317-7BAA0318C4FD}" presName="tx1" presStyleLbl="revTx" presStyleIdx="2" presStyleCnt="3"/>
      <dgm:spPr/>
    </dgm:pt>
    <dgm:pt modelId="{3BF3FB83-2D9A-6B40-B7E4-1099E21C69E7}" type="pres">
      <dgm:prSet presAssocID="{03128EAF-95BE-4BFC-8317-7BAA0318C4FD}" presName="vert1" presStyleCnt="0"/>
      <dgm:spPr/>
    </dgm:pt>
  </dgm:ptLst>
  <dgm:cxnLst>
    <dgm:cxn modelId="{89C8CC26-AD69-6C4F-999E-0F4FE3D0DF37}" type="presOf" srcId="{B3C152B8-9DD8-439A-B630-2EFA8D904FB3}" destId="{29B87558-07A3-9C4C-A9A0-7A763071E6DC}" srcOrd="0" destOrd="0" presId="urn:microsoft.com/office/officeart/2008/layout/LinedList"/>
    <dgm:cxn modelId="{CA68F937-2E3A-9B49-A390-A5C7FBBFC1A6}" type="presOf" srcId="{03128EAF-95BE-4BFC-8317-7BAA0318C4FD}" destId="{427971CF-2262-AB4A-AAA5-5655B308BED7}" srcOrd="0" destOrd="0" presId="urn:microsoft.com/office/officeart/2008/layout/LinedList"/>
    <dgm:cxn modelId="{00CA0298-2922-2949-BEA4-AAEC541B4A1A}" type="presOf" srcId="{8E9CBFA5-A6BF-4276-82A8-0D9DAE74270F}" destId="{A6FF22BA-8B00-1842-9DDC-8CE6317BFEBE}" srcOrd="0" destOrd="0" presId="urn:microsoft.com/office/officeart/2008/layout/LinedList"/>
    <dgm:cxn modelId="{1A7FA9A5-C547-45EB-9A63-636341D8FA5B}" srcId="{B3C152B8-9DD8-439A-B630-2EFA8D904FB3}" destId="{DB813265-D668-42C1-AFA3-4181A1018B12}" srcOrd="0" destOrd="0" parTransId="{2C1188AB-B448-421E-ADFC-6D7863E4BC94}" sibTransId="{B8BB5566-94FE-4E64-907A-EC12182873E8}"/>
    <dgm:cxn modelId="{0B920BB0-7DE0-4B9A-BC38-9E071F30BF58}" srcId="{B3C152B8-9DD8-439A-B630-2EFA8D904FB3}" destId="{8E9CBFA5-A6BF-4276-82A8-0D9DAE74270F}" srcOrd="1" destOrd="0" parTransId="{1C904264-5B8E-49F6-882D-A8AC0E8E0B83}" sibTransId="{D975A9D4-60BD-4017-A982-60528444237D}"/>
    <dgm:cxn modelId="{9FB77BC0-B6D7-E64A-A54B-9615C5C3AA63}" type="presOf" srcId="{DB813265-D668-42C1-AFA3-4181A1018B12}" destId="{FB4A07B7-54DD-E247-BCEA-A91729859C8A}" srcOrd="0" destOrd="0" presId="urn:microsoft.com/office/officeart/2008/layout/LinedList"/>
    <dgm:cxn modelId="{757727D6-659E-4547-B8AE-25FF8BD446BC}" srcId="{B3C152B8-9DD8-439A-B630-2EFA8D904FB3}" destId="{03128EAF-95BE-4BFC-8317-7BAA0318C4FD}" srcOrd="2" destOrd="0" parTransId="{56502CE9-D7FB-4E9E-BAA4-5A654A6A89F4}" sibTransId="{9A17608E-ABB5-43F6-8766-2C443A946F76}"/>
    <dgm:cxn modelId="{9338F74B-9F73-3340-9F9A-BAB7E5C80504}" type="presParOf" srcId="{29B87558-07A3-9C4C-A9A0-7A763071E6DC}" destId="{24DCAEA5-8C4C-C245-A9E0-8D05E73DFFF3}" srcOrd="0" destOrd="0" presId="urn:microsoft.com/office/officeart/2008/layout/LinedList"/>
    <dgm:cxn modelId="{D4DF3DF8-7D6C-9B43-AE74-6E1F7FB1E265}" type="presParOf" srcId="{29B87558-07A3-9C4C-A9A0-7A763071E6DC}" destId="{5F5BE9DB-8060-8741-84DD-608C269E8722}" srcOrd="1" destOrd="0" presId="urn:microsoft.com/office/officeart/2008/layout/LinedList"/>
    <dgm:cxn modelId="{D3D63C43-C69C-424F-A8EB-1D260F885DC6}" type="presParOf" srcId="{5F5BE9DB-8060-8741-84DD-608C269E8722}" destId="{FB4A07B7-54DD-E247-BCEA-A91729859C8A}" srcOrd="0" destOrd="0" presId="urn:microsoft.com/office/officeart/2008/layout/LinedList"/>
    <dgm:cxn modelId="{38A0814C-0C30-0B48-A865-1A8F4E6FADA7}" type="presParOf" srcId="{5F5BE9DB-8060-8741-84DD-608C269E8722}" destId="{62899B53-3D1A-A74E-8618-A65DE3AB46B5}" srcOrd="1" destOrd="0" presId="urn:microsoft.com/office/officeart/2008/layout/LinedList"/>
    <dgm:cxn modelId="{BFFB9A02-DAA4-6B43-81B1-102CDC3AE38E}" type="presParOf" srcId="{29B87558-07A3-9C4C-A9A0-7A763071E6DC}" destId="{AF0A5A60-BD90-8D48-9968-92EEC433CF9D}" srcOrd="2" destOrd="0" presId="urn:microsoft.com/office/officeart/2008/layout/LinedList"/>
    <dgm:cxn modelId="{F530BBEA-4013-1046-93D5-316CE0E55B49}" type="presParOf" srcId="{29B87558-07A3-9C4C-A9A0-7A763071E6DC}" destId="{10AA0A5E-EFE3-FA47-8555-7A3042C841BA}" srcOrd="3" destOrd="0" presId="urn:microsoft.com/office/officeart/2008/layout/LinedList"/>
    <dgm:cxn modelId="{B55698BD-A3C6-1D40-8B3A-EFF746B4CF4C}" type="presParOf" srcId="{10AA0A5E-EFE3-FA47-8555-7A3042C841BA}" destId="{A6FF22BA-8B00-1842-9DDC-8CE6317BFEBE}" srcOrd="0" destOrd="0" presId="urn:microsoft.com/office/officeart/2008/layout/LinedList"/>
    <dgm:cxn modelId="{B62C5B3B-BB64-8845-91EB-6D511ABC0519}" type="presParOf" srcId="{10AA0A5E-EFE3-FA47-8555-7A3042C841BA}" destId="{EAF303AF-A6B4-0645-AE52-F20D955088F7}" srcOrd="1" destOrd="0" presId="urn:microsoft.com/office/officeart/2008/layout/LinedList"/>
    <dgm:cxn modelId="{75F05574-6C96-E446-86E0-8D690007953E}" type="presParOf" srcId="{29B87558-07A3-9C4C-A9A0-7A763071E6DC}" destId="{94B5F781-2D36-694E-94E3-5052C2411CF1}" srcOrd="4" destOrd="0" presId="urn:microsoft.com/office/officeart/2008/layout/LinedList"/>
    <dgm:cxn modelId="{263D2D82-0542-B441-93D4-B95B91162DA2}" type="presParOf" srcId="{29B87558-07A3-9C4C-A9A0-7A763071E6DC}" destId="{5A162A6D-3063-C045-AC16-4312EB160798}" srcOrd="5" destOrd="0" presId="urn:microsoft.com/office/officeart/2008/layout/LinedList"/>
    <dgm:cxn modelId="{7471DCEF-438D-794A-9A9A-FB125FB86B55}" type="presParOf" srcId="{5A162A6D-3063-C045-AC16-4312EB160798}" destId="{427971CF-2262-AB4A-AAA5-5655B308BED7}" srcOrd="0" destOrd="0" presId="urn:microsoft.com/office/officeart/2008/layout/LinedList"/>
    <dgm:cxn modelId="{2AEA7FB4-1CBB-A544-81EA-DDF561BDE51E}" type="presParOf" srcId="{5A162A6D-3063-C045-AC16-4312EB160798}" destId="{3BF3FB83-2D9A-6B40-B7E4-1099E21C69E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48AAD3E-E19A-4D45-92DD-08F869776559}" type="doc">
      <dgm:prSet loTypeId="urn:microsoft.com/office/officeart/2005/8/layout/cycle6" loCatId="cycle" qsTypeId="urn:microsoft.com/office/officeart/2005/8/quickstyle/simple3" qsCatId="simple" csTypeId="urn:microsoft.com/office/officeart/2005/8/colors/colorful2" csCatId="colorful"/>
      <dgm:spPr/>
      <dgm:t>
        <a:bodyPr/>
        <a:lstStyle/>
        <a:p>
          <a:endParaRPr lang="en-US"/>
        </a:p>
      </dgm:t>
    </dgm:pt>
    <dgm:pt modelId="{0C41F0EB-8A50-4148-A850-675BB3B9E22A}">
      <dgm:prSet/>
      <dgm:spPr/>
      <dgm:t>
        <a:bodyPr/>
        <a:lstStyle/>
        <a:p>
          <a:r>
            <a:rPr lang="en-US"/>
            <a:t>We can improve replication by improving hypothesis tests.</a:t>
          </a:r>
        </a:p>
      </dgm:t>
    </dgm:pt>
    <dgm:pt modelId="{1112DB75-FD33-43AD-BAB4-6A932C277BD6}" type="parTrans" cxnId="{7ACB29AE-ABB9-44CA-B561-7F233A6BFFFA}">
      <dgm:prSet/>
      <dgm:spPr/>
      <dgm:t>
        <a:bodyPr/>
        <a:lstStyle/>
        <a:p>
          <a:endParaRPr lang="en-US"/>
        </a:p>
      </dgm:t>
    </dgm:pt>
    <dgm:pt modelId="{1F7923F1-8170-40B1-919E-940E7BF5932A}" type="sibTrans" cxnId="{7ACB29AE-ABB9-44CA-B561-7F233A6BFFFA}">
      <dgm:prSet/>
      <dgm:spPr/>
      <dgm:t>
        <a:bodyPr/>
        <a:lstStyle/>
        <a:p>
          <a:endParaRPr lang="en-US"/>
        </a:p>
      </dgm:t>
    </dgm:pt>
    <dgm:pt modelId="{A547D671-738D-4072-B4F0-A4BD1158D575}">
      <dgm:prSet/>
      <dgm:spPr/>
      <dgm:t>
        <a:bodyPr/>
        <a:lstStyle/>
        <a:p>
          <a:r>
            <a:rPr lang="en-US"/>
            <a:t>Improving tests requires focus on the statistical, methodological, and theoretical components of hypotheses.</a:t>
          </a:r>
        </a:p>
      </dgm:t>
    </dgm:pt>
    <dgm:pt modelId="{F8A1BEDB-4BA8-4E96-AA4B-9637760E3120}" type="parTrans" cxnId="{07125642-ABE1-4061-9771-DCFBA937A071}">
      <dgm:prSet/>
      <dgm:spPr/>
      <dgm:t>
        <a:bodyPr/>
        <a:lstStyle/>
        <a:p>
          <a:endParaRPr lang="en-US"/>
        </a:p>
      </dgm:t>
    </dgm:pt>
    <dgm:pt modelId="{551686EF-C92E-42C7-81A5-20287414A669}" type="sibTrans" cxnId="{07125642-ABE1-4061-9771-DCFBA937A071}">
      <dgm:prSet/>
      <dgm:spPr/>
      <dgm:t>
        <a:bodyPr/>
        <a:lstStyle/>
        <a:p>
          <a:endParaRPr lang="en-US"/>
        </a:p>
      </dgm:t>
    </dgm:pt>
    <dgm:pt modelId="{4B36A43F-EFDE-C544-AD7B-12FB3B7697C1}" type="pres">
      <dgm:prSet presAssocID="{848AAD3E-E19A-4D45-92DD-08F869776559}" presName="cycle" presStyleCnt="0">
        <dgm:presLayoutVars>
          <dgm:dir/>
          <dgm:resizeHandles val="exact"/>
        </dgm:presLayoutVars>
      </dgm:prSet>
      <dgm:spPr/>
    </dgm:pt>
    <dgm:pt modelId="{0DE70F24-150A-E64A-853B-8C513E0A13EC}" type="pres">
      <dgm:prSet presAssocID="{0C41F0EB-8A50-4148-A850-675BB3B9E22A}" presName="node" presStyleLbl="node1" presStyleIdx="0" presStyleCnt="2">
        <dgm:presLayoutVars>
          <dgm:bulletEnabled val="1"/>
        </dgm:presLayoutVars>
      </dgm:prSet>
      <dgm:spPr/>
    </dgm:pt>
    <dgm:pt modelId="{4D982D69-C727-A640-8C39-FA7D9ECE923D}" type="pres">
      <dgm:prSet presAssocID="{0C41F0EB-8A50-4148-A850-675BB3B9E22A}" presName="spNode" presStyleCnt="0"/>
      <dgm:spPr/>
    </dgm:pt>
    <dgm:pt modelId="{E18660CB-B220-ED44-9CF7-26646FCEAEE2}" type="pres">
      <dgm:prSet presAssocID="{1F7923F1-8170-40B1-919E-940E7BF5932A}" presName="sibTrans" presStyleLbl="sibTrans1D1" presStyleIdx="0" presStyleCnt="2"/>
      <dgm:spPr/>
    </dgm:pt>
    <dgm:pt modelId="{F108F55B-6F1E-E34B-B0DA-07C6AAD45429}" type="pres">
      <dgm:prSet presAssocID="{A547D671-738D-4072-B4F0-A4BD1158D575}" presName="node" presStyleLbl="node1" presStyleIdx="1" presStyleCnt="2">
        <dgm:presLayoutVars>
          <dgm:bulletEnabled val="1"/>
        </dgm:presLayoutVars>
      </dgm:prSet>
      <dgm:spPr/>
    </dgm:pt>
    <dgm:pt modelId="{FEA444C2-BB3B-3140-AE5F-75D345BB48BC}" type="pres">
      <dgm:prSet presAssocID="{A547D671-738D-4072-B4F0-A4BD1158D575}" presName="spNode" presStyleCnt="0"/>
      <dgm:spPr/>
    </dgm:pt>
    <dgm:pt modelId="{35460EBD-47CE-1A40-98C9-5C5A0B1AA626}" type="pres">
      <dgm:prSet presAssocID="{551686EF-C92E-42C7-81A5-20287414A669}" presName="sibTrans" presStyleLbl="sibTrans1D1" presStyleIdx="1" presStyleCnt="2"/>
      <dgm:spPr/>
    </dgm:pt>
  </dgm:ptLst>
  <dgm:cxnLst>
    <dgm:cxn modelId="{53DA6D1F-3EEC-8E40-9B4B-6305F75CBD39}" type="presOf" srcId="{848AAD3E-E19A-4D45-92DD-08F869776559}" destId="{4B36A43F-EFDE-C544-AD7B-12FB3B7697C1}" srcOrd="0" destOrd="0" presId="urn:microsoft.com/office/officeart/2005/8/layout/cycle6"/>
    <dgm:cxn modelId="{07125642-ABE1-4061-9771-DCFBA937A071}" srcId="{848AAD3E-E19A-4D45-92DD-08F869776559}" destId="{A547D671-738D-4072-B4F0-A4BD1158D575}" srcOrd="1" destOrd="0" parTransId="{F8A1BEDB-4BA8-4E96-AA4B-9637760E3120}" sibTransId="{551686EF-C92E-42C7-81A5-20287414A669}"/>
    <dgm:cxn modelId="{42303975-482C-3E44-B7F7-6218B44F097C}" type="presOf" srcId="{A547D671-738D-4072-B4F0-A4BD1158D575}" destId="{F108F55B-6F1E-E34B-B0DA-07C6AAD45429}" srcOrd="0" destOrd="0" presId="urn:microsoft.com/office/officeart/2005/8/layout/cycle6"/>
    <dgm:cxn modelId="{1A98B2A3-8329-3A4D-8171-5B5EA292CBDC}" type="presOf" srcId="{551686EF-C92E-42C7-81A5-20287414A669}" destId="{35460EBD-47CE-1A40-98C9-5C5A0B1AA626}" srcOrd="0" destOrd="0" presId="urn:microsoft.com/office/officeart/2005/8/layout/cycle6"/>
    <dgm:cxn modelId="{7ACB29AE-ABB9-44CA-B561-7F233A6BFFFA}" srcId="{848AAD3E-E19A-4D45-92DD-08F869776559}" destId="{0C41F0EB-8A50-4148-A850-675BB3B9E22A}" srcOrd="0" destOrd="0" parTransId="{1112DB75-FD33-43AD-BAB4-6A932C277BD6}" sibTransId="{1F7923F1-8170-40B1-919E-940E7BF5932A}"/>
    <dgm:cxn modelId="{6EAF7EDC-13B4-7349-96E3-742061589CE8}" type="presOf" srcId="{0C41F0EB-8A50-4148-A850-675BB3B9E22A}" destId="{0DE70F24-150A-E64A-853B-8C513E0A13EC}" srcOrd="0" destOrd="0" presId="urn:microsoft.com/office/officeart/2005/8/layout/cycle6"/>
    <dgm:cxn modelId="{B9960FDD-1224-DE43-B8E2-8F139FDA19A8}" type="presOf" srcId="{1F7923F1-8170-40B1-919E-940E7BF5932A}" destId="{E18660CB-B220-ED44-9CF7-26646FCEAEE2}" srcOrd="0" destOrd="0" presId="urn:microsoft.com/office/officeart/2005/8/layout/cycle6"/>
    <dgm:cxn modelId="{62E45F46-935B-7A49-BFC1-200842EFAEF3}" type="presParOf" srcId="{4B36A43F-EFDE-C544-AD7B-12FB3B7697C1}" destId="{0DE70F24-150A-E64A-853B-8C513E0A13EC}" srcOrd="0" destOrd="0" presId="urn:microsoft.com/office/officeart/2005/8/layout/cycle6"/>
    <dgm:cxn modelId="{89B667FA-081C-5A4C-921E-DCC42E5B56FE}" type="presParOf" srcId="{4B36A43F-EFDE-C544-AD7B-12FB3B7697C1}" destId="{4D982D69-C727-A640-8C39-FA7D9ECE923D}" srcOrd="1" destOrd="0" presId="urn:microsoft.com/office/officeart/2005/8/layout/cycle6"/>
    <dgm:cxn modelId="{070C1412-9161-1C4B-8356-1FB1CD3414BD}" type="presParOf" srcId="{4B36A43F-EFDE-C544-AD7B-12FB3B7697C1}" destId="{E18660CB-B220-ED44-9CF7-26646FCEAEE2}" srcOrd="2" destOrd="0" presId="urn:microsoft.com/office/officeart/2005/8/layout/cycle6"/>
    <dgm:cxn modelId="{B3F1D8EE-3636-F341-83F4-EF83B4805B6E}" type="presParOf" srcId="{4B36A43F-EFDE-C544-AD7B-12FB3B7697C1}" destId="{F108F55B-6F1E-E34B-B0DA-07C6AAD45429}" srcOrd="3" destOrd="0" presId="urn:microsoft.com/office/officeart/2005/8/layout/cycle6"/>
    <dgm:cxn modelId="{8D8DE50F-4AC9-F349-9512-FAC541521A01}" type="presParOf" srcId="{4B36A43F-EFDE-C544-AD7B-12FB3B7697C1}" destId="{FEA444C2-BB3B-3140-AE5F-75D345BB48BC}" srcOrd="4" destOrd="0" presId="urn:microsoft.com/office/officeart/2005/8/layout/cycle6"/>
    <dgm:cxn modelId="{CEAEDCE3-BAFF-C44F-8B49-E01203303734}" type="presParOf" srcId="{4B36A43F-EFDE-C544-AD7B-12FB3B7697C1}" destId="{35460EBD-47CE-1A40-98C9-5C5A0B1AA626}" srcOrd="5"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A4B68D4-3E44-49F6-827C-6825F1C75CE3}"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B99F7258-EA1A-42FB-8794-C3B1DD0B9A9D}">
      <dgm:prSet/>
      <dgm:spPr/>
      <dgm:t>
        <a:bodyPr/>
        <a:lstStyle/>
        <a:p>
          <a:r>
            <a:rPr lang="en-US"/>
            <a:t>Judd, C. M., Westfall, J., &amp; Kenny, D. A. (2017). Experiments with more than one random factor: Designs, analytic models, and statistical power.  </a:t>
          </a:r>
          <a:r>
            <a:rPr lang="en-US" i="1"/>
            <a:t>Annual Review of Psychology, 68</a:t>
          </a:r>
          <a:r>
            <a:rPr lang="en-US"/>
            <a:t>, 601-625.</a:t>
          </a:r>
        </a:p>
      </dgm:t>
    </dgm:pt>
    <dgm:pt modelId="{8B1EDD68-1D6B-4A0B-8412-ACC0E7566E2A}" type="parTrans" cxnId="{3132096C-9CC8-482B-8939-4FE80E4B5977}">
      <dgm:prSet/>
      <dgm:spPr/>
      <dgm:t>
        <a:bodyPr/>
        <a:lstStyle/>
        <a:p>
          <a:endParaRPr lang="en-US"/>
        </a:p>
      </dgm:t>
    </dgm:pt>
    <dgm:pt modelId="{D383FC9B-E8D6-4160-BD3F-63D44827B72D}" type="sibTrans" cxnId="{3132096C-9CC8-482B-8939-4FE80E4B5977}">
      <dgm:prSet/>
      <dgm:spPr/>
      <dgm:t>
        <a:bodyPr/>
        <a:lstStyle/>
        <a:p>
          <a:endParaRPr lang="en-US"/>
        </a:p>
      </dgm:t>
    </dgm:pt>
    <dgm:pt modelId="{5B6D74E9-B0E2-4C9B-9CB5-5DDE21843E45}">
      <dgm:prSet/>
      <dgm:spPr/>
      <dgm:t>
        <a:bodyPr/>
        <a:lstStyle/>
        <a:p>
          <a:r>
            <a:rPr lang="en-US" dirty="0"/>
            <a:t>Koch, A., Imhoff, R., </a:t>
          </a:r>
          <a:r>
            <a:rPr lang="en-US" dirty="0" err="1"/>
            <a:t>Dotsch</a:t>
          </a:r>
          <a:r>
            <a:rPr lang="en-US" dirty="0"/>
            <a:t>, R., </a:t>
          </a:r>
          <a:r>
            <a:rPr lang="en-US" dirty="0" err="1"/>
            <a:t>Unkelbach</a:t>
          </a:r>
          <a:r>
            <a:rPr lang="en-US" dirty="0"/>
            <a:t>, C., &amp; Alves, H. (2016). The ABC of stereotypes about groups: Agency/socioeconomic success, conservative–progressive beliefs, and communion. </a:t>
          </a:r>
          <a:r>
            <a:rPr lang="en-US" i="1" dirty="0"/>
            <a:t>Journal of Personality and Social Psychology, 110</a:t>
          </a:r>
          <a:r>
            <a:rPr lang="en-US" dirty="0"/>
            <a:t>, 675-.</a:t>
          </a:r>
        </a:p>
      </dgm:t>
    </dgm:pt>
    <dgm:pt modelId="{EAE90A75-5017-4D65-9CFE-4B46A262D3EE}" type="parTrans" cxnId="{D5A8D88C-35C7-4DFC-A146-43938BC981A0}">
      <dgm:prSet/>
      <dgm:spPr/>
      <dgm:t>
        <a:bodyPr/>
        <a:lstStyle/>
        <a:p>
          <a:endParaRPr lang="en-US"/>
        </a:p>
      </dgm:t>
    </dgm:pt>
    <dgm:pt modelId="{6D8C1134-B936-496A-826E-2B8881276E0B}" type="sibTrans" cxnId="{D5A8D88C-35C7-4DFC-A146-43938BC981A0}">
      <dgm:prSet/>
      <dgm:spPr/>
      <dgm:t>
        <a:bodyPr/>
        <a:lstStyle/>
        <a:p>
          <a:endParaRPr lang="en-US"/>
        </a:p>
      </dgm:t>
    </dgm:pt>
    <dgm:pt modelId="{B4EE16C0-7681-446D-BE4E-3D5CE2BEC12A}">
      <dgm:prSet/>
      <dgm:spPr/>
      <dgm:t>
        <a:bodyPr/>
        <a:lstStyle/>
        <a:p>
          <a:r>
            <a:rPr lang="en-US" dirty="0" err="1"/>
            <a:t>Simonsohn</a:t>
          </a:r>
          <a:r>
            <a:rPr lang="en-US" dirty="0"/>
            <a:t>, U. (2017). Two-lines: The first valid test of U-shaped relationships. </a:t>
          </a:r>
          <a:r>
            <a:rPr lang="en-US" i="1" dirty="0"/>
            <a:t>Advances in Methods in Practices in Psychological Science.</a:t>
          </a:r>
        </a:p>
      </dgm:t>
    </dgm:pt>
    <dgm:pt modelId="{E342F194-5D68-49D0-9A78-7EC82ABCEE10}" type="parTrans" cxnId="{197FFCE9-3F1C-41C1-8650-D71B1D972DB4}">
      <dgm:prSet/>
      <dgm:spPr/>
      <dgm:t>
        <a:bodyPr/>
        <a:lstStyle/>
        <a:p>
          <a:endParaRPr lang="en-US"/>
        </a:p>
      </dgm:t>
    </dgm:pt>
    <dgm:pt modelId="{4A282719-D305-493C-A974-33531021211F}" type="sibTrans" cxnId="{197FFCE9-3F1C-41C1-8650-D71B1D972DB4}">
      <dgm:prSet/>
      <dgm:spPr/>
      <dgm:t>
        <a:bodyPr/>
        <a:lstStyle/>
        <a:p>
          <a:endParaRPr lang="en-US"/>
        </a:p>
      </dgm:t>
    </dgm:pt>
    <dgm:pt modelId="{EA0AEADE-05EA-45AA-9E7F-DAA68ED1D30C}">
      <dgm:prSet/>
      <dgm:spPr/>
      <dgm:t>
        <a:bodyPr/>
        <a:lstStyle/>
        <a:p>
          <a:r>
            <a:rPr lang="en-US"/>
            <a:t>Zinbarg, R., Yovel, I., Revelle, W. &amp; McDonald, R. (2006). Estimating generalizability to a universe of indicators that all have one attribute in common: A comparison of estimators for omega. </a:t>
          </a:r>
          <a:r>
            <a:rPr lang="en-US" i="1"/>
            <a:t>Applied Psychological Measurement, 30</a:t>
          </a:r>
          <a:r>
            <a:rPr lang="en-US"/>
            <a:t>, 121-.</a:t>
          </a:r>
        </a:p>
      </dgm:t>
    </dgm:pt>
    <dgm:pt modelId="{E676510B-B485-4A94-9F56-6C0C4DB2B246}" type="parTrans" cxnId="{B4FD7CBF-AC44-4A80-B93A-45BFA441942D}">
      <dgm:prSet/>
      <dgm:spPr/>
      <dgm:t>
        <a:bodyPr/>
        <a:lstStyle/>
        <a:p>
          <a:endParaRPr lang="en-US"/>
        </a:p>
      </dgm:t>
    </dgm:pt>
    <dgm:pt modelId="{543F9F75-3D95-424A-BFAB-8A00AB62703C}" type="sibTrans" cxnId="{B4FD7CBF-AC44-4A80-B93A-45BFA441942D}">
      <dgm:prSet/>
      <dgm:spPr/>
      <dgm:t>
        <a:bodyPr/>
        <a:lstStyle/>
        <a:p>
          <a:endParaRPr lang="en-US"/>
        </a:p>
      </dgm:t>
    </dgm:pt>
    <dgm:pt modelId="{CE3FCF54-01F3-9E45-BDED-7D021D8812B7}">
      <dgm:prSet/>
      <dgm:spPr/>
      <dgm:t>
        <a:bodyPr/>
        <a:lstStyle/>
        <a:p>
          <a:r>
            <a:rPr lang="en-US" dirty="0"/>
            <a:t>Maxwell, S. E., Delaney, H. D., &amp; Kelley, K. (2017). </a:t>
          </a:r>
          <a:r>
            <a:rPr lang="en-US" i="1" dirty="0"/>
            <a:t>Designing Experiments and Analyzing Data: A Model Comparison Perspective</a:t>
          </a:r>
          <a:r>
            <a:rPr lang="en-US" dirty="0"/>
            <a:t>. Routledge.</a:t>
          </a:r>
        </a:p>
      </dgm:t>
    </dgm:pt>
    <dgm:pt modelId="{D27D5641-7E3F-7746-A000-3F2B2A7BBC3D}" type="parTrans" cxnId="{A7CA705D-99D9-664D-A04A-65EAADD00210}">
      <dgm:prSet/>
      <dgm:spPr/>
      <dgm:t>
        <a:bodyPr/>
        <a:lstStyle/>
        <a:p>
          <a:endParaRPr lang="en-US"/>
        </a:p>
      </dgm:t>
    </dgm:pt>
    <dgm:pt modelId="{11DFCB95-6092-3B47-89FA-EBB011E7C26B}" type="sibTrans" cxnId="{A7CA705D-99D9-664D-A04A-65EAADD00210}">
      <dgm:prSet/>
      <dgm:spPr/>
      <dgm:t>
        <a:bodyPr/>
        <a:lstStyle/>
        <a:p>
          <a:endParaRPr lang="en-US"/>
        </a:p>
      </dgm:t>
    </dgm:pt>
    <dgm:pt modelId="{B912526D-15D6-8448-8CBB-4CBFB5CA9BAE}" type="pres">
      <dgm:prSet presAssocID="{CA4B68D4-3E44-49F6-827C-6825F1C75CE3}" presName="vert0" presStyleCnt="0">
        <dgm:presLayoutVars>
          <dgm:dir/>
          <dgm:animOne val="branch"/>
          <dgm:animLvl val="lvl"/>
        </dgm:presLayoutVars>
      </dgm:prSet>
      <dgm:spPr/>
    </dgm:pt>
    <dgm:pt modelId="{B64427C3-83D0-5A42-9DE3-5EE4806E38F0}" type="pres">
      <dgm:prSet presAssocID="{B99F7258-EA1A-42FB-8794-C3B1DD0B9A9D}" presName="thickLine" presStyleLbl="alignNode1" presStyleIdx="0" presStyleCnt="5"/>
      <dgm:spPr/>
    </dgm:pt>
    <dgm:pt modelId="{220B07A0-F893-A345-8854-9230E76A6C74}" type="pres">
      <dgm:prSet presAssocID="{B99F7258-EA1A-42FB-8794-C3B1DD0B9A9D}" presName="horz1" presStyleCnt="0"/>
      <dgm:spPr/>
    </dgm:pt>
    <dgm:pt modelId="{71B89398-B1DE-474C-8D1C-99A585C20715}" type="pres">
      <dgm:prSet presAssocID="{B99F7258-EA1A-42FB-8794-C3B1DD0B9A9D}" presName="tx1" presStyleLbl="revTx" presStyleIdx="0" presStyleCnt="5"/>
      <dgm:spPr/>
    </dgm:pt>
    <dgm:pt modelId="{3B39D400-0CCB-EB42-9B48-234F77AA029A}" type="pres">
      <dgm:prSet presAssocID="{B99F7258-EA1A-42FB-8794-C3B1DD0B9A9D}" presName="vert1" presStyleCnt="0"/>
      <dgm:spPr/>
    </dgm:pt>
    <dgm:pt modelId="{61A458B1-797D-8046-A620-D7FF5A7C213D}" type="pres">
      <dgm:prSet presAssocID="{5B6D74E9-B0E2-4C9B-9CB5-5DDE21843E45}" presName="thickLine" presStyleLbl="alignNode1" presStyleIdx="1" presStyleCnt="5"/>
      <dgm:spPr/>
    </dgm:pt>
    <dgm:pt modelId="{D368673D-4504-F140-BBD4-DBC30CA968B9}" type="pres">
      <dgm:prSet presAssocID="{5B6D74E9-B0E2-4C9B-9CB5-5DDE21843E45}" presName="horz1" presStyleCnt="0"/>
      <dgm:spPr/>
    </dgm:pt>
    <dgm:pt modelId="{80EEE172-985A-484A-BAD2-2BF4C9293757}" type="pres">
      <dgm:prSet presAssocID="{5B6D74E9-B0E2-4C9B-9CB5-5DDE21843E45}" presName="tx1" presStyleLbl="revTx" presStyleIdx="1" presStyleCnt="5"/>
      <dgm:spPr/>
    </dgm:pt>
    <dgm:pt modelId="{AB03E569-1D7A-4349-A35E-E04ACA7A5E93}" type="pres">
      <dgm:prSet presAssocID="{5B6D74E9-B0E2-4C9B-9CB5-5DDE21843E45}" presName="vert1" presStyleCnt="0"/>
      <dgm:spPr/>
    </dgm:pt>
    <dgm:pt modelId="{6AEE2C8E-656B-F245-B686-6C06FB4D5E3D}" type="pres">
      <dgm:prSet presAssocID="{CE3FCF54-01F3-9E45-BDED-7D021D8812B7}" presName="thickLine" presStyleLbl="alignNode1" presStyleIdx="2" presStyleCnt="5"/>
      <dgm:spPr/>
    </dgm:pt>
    <dgm:pt modelId="{84A348E4-BA56-A743-BDFC-4897B790B1EF}" type="pres">
      <dgm:prSet presAssocID="{CE3FCF54-01F3-9E45-BDED-7D021D8812B7}" presName="horz1" presStyleCnt="0"/>
      <dgm:spPr/>
    </dgm:pt>
    <dgm:pt modelId="{F9999F9B-D1E0-FE4D-9C09-62BA92A61724}" type="pres">
      <dgm:prSet presAssocID="{CE3FCF54-01F3-9E45-BDED-7D021D8812B7}" presName="tx1" presStyleLbl="revTx" presStyleIdx="2" presStyleCnt="5"/>
      <dgm:spPr/>
    </dgm:pt>
    <dgm:pt modelId="{89B83D90-10E8-3042-B2E1-8A808C02FD98}" type="pres">
      <dgm:prSet presAssocID="{CE3FCF54-01F3-9E45-BDED-7D021D8812B7}" presName="vert1" presStyleCnt="0"/>
      <dgm:spPr/>
    </dgm:pt>
    <dgm:pt modelId="{E49E88F0-B71B-B24B-896B-9113A3F93763}" type="pres">
      <dgm:prSet presAssocID="{B4EE16C0-7681-446D-BE4E-3D5CE2BEC12A}" presName="thickLine" presStyleLbl="alignNode1" presStyleIdx="3" presStyleCnt="5"/>
      <dgm:spPr/>
    </dgm:pt>
    <dgm:pt modelId="{E237C0B1-2ABA-E540-B1A9-334B6C2DB48E}" type="pres">
      <dgm:prSet presAssocID="{B4EE16C0-7681-446D-BE4E-3D5CE2BEC12A}" presName="horz1" presStyleCnt="0"/>
      <dgm:spPr/>
    </dgm:pt>
    <dgm:pt modelId="{E994B562-342C-9D4D-893A-7C4BB7B25683}" type="pres">
      <dgm:prSet presAssocID="{B4EE16C0-7681-446D-BE4E-3D5CE2BEC12A}" presName="tx1" presStyleLbl="revTx" presStyleIdx="3" presStyleCnt="5"/>
      <dgm:spPr/>
    </dgm:pt>
    <dgm:pt modelId="{C02C5103-96DF-2743-9A66-220070BE7999}" type="pres">
      <dgm:prSet presAssocID="{B4EE16C0-7681-446D-BE4E-3D5CE2BEC12A}" presName="vert1" presStyleCnt="0"/>
      <dgm:spPr/>
    </dgm:pt>
    <dgm:pt modelId="{FF9A5BA8-F372-4042-8006-1E0B808FA654}" type="pres">
      <dgm:prSet presAssocID="{EA0AEADE-05EA-45AA-9E7F-DAA68ED1D30C}" presName="thickLine" presStyleLbl="alignNode1" presStyleIdx="4" presStyleCnt="5"/>
      <dgm:spPr/>
    </dgm:pt>
    <dgm:pt modelId="{2A513CF6-A8CC-854D-9987-A37884A3A20F}" type="pres">
      <dgm:prSet presAssocID="{EA0AEADE-05EA-45AA-9E7F-DAA68ED1D30C}" presName="horz1" presStyleCnt="0"/>
      <dgm:spPr/>
    </dgm:pt>
    <dgm:pt modelId="{DE1D20D1-0CF4-DF44-A846-C373B8222CC3}" type="pres">
      <dgm:prSet presAssocID="{EA0AEADE-05EA-45AA-9E7F-DAA68ED1D30C}" presName="tx1" presStyleLbl="revTx" presStyleIdx="4" presStyleCnt="5"/>
      <dgm:spPr/>
    </dgm:pt>
    <dgm:pt modelId="{BF95E4D0-5211-F447-890E-A1ED6E6972AA}" type="pres">
      <dgm:prSet presAssocID="{EA0AEADE-05EA-45AA-9E7F-DAA68ED1D30C}" presName="vert1" presStyleCnt="0"/>
      <dgm:spPr/>
    </dgm:pt>
  </dgm:ptLst>
  <dgm:cxnLst>
    <dgm:cxn modelId="{662DF315-DB50-7449-98D3-7EF62B9BBBF2}" type="presOf" srcId="{B99F7258-EA1A-42FB-8794-C3B1DD0B9A9D}" destId="{71B89398-B1DE-474C-8D1C-99A585C20715}" srcOrd="0" destOrd="0" presId="urn:microsoft.com/office/officeart/2008/layout/LinedList"/>
    <dgm:cxn modelId="{A69E5D5B-AD5B-AB4A-AAEF-1A3E6D16B9D6}" type="presOf" srcId="{CE3FCF54-01F3-9E45-BDED-7D021D8812B7}" destId="{F9999F9B-D1E0-FE4D-9C09-62BA92A61724}" srcOrd="0" destOrd="0" presId="urn:microsoft.com/office/officeart/2008/layout/LinedList"/>
    <dgm:cxn modelId="{A7CA705D-99D9-664D-A04A-65EAADD00210}" srcId="{CA4B68D4-3E44-49F6-827C-6825F1C75CE3}" destId="{CE3FCF54-01F3-9E45-BDED-7D021D8812B7}" srcOrd="2" destOrd="0" parTransId="{D27D5641-7E3F-7746-A000-3F2B2A7BBC3D}" sibTransId="{11DFCB95-6092-3B47-89FA-EBB011E7C26B}"/>
    <dgm:cxn modelId="{3132096C-9CC8-482B-8939-4FE80E4B5977}" srcId="{CA4B68D4-3E44-49F6-827C-6825F1C75CE3}" destId="{B99F7258-EA1A-42FB-8794-C3B1DD0B9A9D}" srcOrd="0" destOrd="0" parTransId="{8B1EDD68-1D6B-4A0B-8412-ACC0E7566E2A}" sibTransId="{D383FC9B-E8D6-4160-BD3F-63D44827B72D}"/>
    <dgm:cxn modelId="{D5A8D88C-35C7-4DFC-A146-43938BC981A0}" srcId="{CA4B68D4-3E44-49F6-827C-6825F1C75CE3}" destId="{5B6D74E9-B0E2-4C9B-9CB5-5DDE21843E45}" srcOrd="1" destOrd="0" parTransId="{EAE90A75-5017-4D65-9CFE-4B46A262D3EE}" sibTransId="{6D8C1134-B936-496A-826E-2B8881276E0B}"/>
    <dgm:cxn modelId="{4FC4E495-4968-0948-9870-CBAE7AE75013}" type="presOf" srcId="{CA4B68D4-3E44-49F6-827C-6825F1C75CE3}" destId="{B912526D-15D6-8448-8CBB-4CBFB5CA9BAE}" srcOrd="0" destOrd="0" presId="urn:microsoft.com/office/officeart/2008/layout/LinedList"/>
    <dgm:cxn modelId="{80169DA2-6D44-D744-9719-A213F2CA351D}" type="presOf" srcId="{B4EE16C0-7681-446D-BE4E-3D5CE2BEC12A}" destId="{E994B562-342C-9D4D-893A-7C4BB7B25683}" srcOrd="0" destOrd="0" presId="urn:microsoft.com/office/officeart/2008/layout/LinedList"/>
    <dgm:cxn modelId="{B4FD7CBF-AC44-4A80-B93A-45BFA441942D}" srcId="{CA4B68D4-3E44-49F6-827C-6825F1C75CE3}" destId="{EA0AEADE-05EA-45AA-9E7F-DAA68ED1D30C}" srcOrd="4" destOrd="0" parTransId="{E676510B-B485-4A94-9F56-6C0C4DB2B246}" sibTransId="{543F9F75-3D95-424A-BFAB-8A00AB62703C}"/>
    <dgm:cxn modelId="{DB88C3C9-6230-BC40-814D-2DF0C6D93578}" type="presOf" srcId="{EA0AEADE-05EA-45AA-9E7F-DAA68ED1D30C}" destId="{DE1D20D1-0CF4-DF44-A846-C373B8222CC3}" srcOrd="0" destOrd="0" presId="urn:microsoft.com/office/officeart/2008/layout/LinedList"/>
    <dgm:cxn modelId="{B87DE6D0-F7B6-D045-8ED6-741445DAC68D}" type="presOf" srcId="{5B6D74E9-B0E2-4C9B-9CB5-5DDE21843E45}" destId="{80EEE172-985A-484A-BAD2-2BF4C9293757}" srcOrd="0" destOrd="0" presId="urn:microsoft.com/office/officeart/2008/layout/LinedList"/>
    <dgm:cxn modelId="{197FFCE9-3F1C-41C1-8650-D71B1D972DB4}" srcId="{CA4B68D4-3E44-49F6-827C-6825F1C75CE3}" destId="{B4EE16C0-7681-446D-BE4E-3D5CE2BEC12A}" srcOrd="3" destOrd="0" parTransId="{E342F194-5D68-49D0-9A78-7EC82ABCEE10}" sibTransId="{4A282719-D305-493C-A974-33531021211F}"/>
    <dgm:cxn modelId="{52032C47-4EDC-F04B-9042-2346109FC175}" type="presParOf" srcId="{B912526D-15D6-8448-8CBB-4CBFB5CA9BAE}" destId="{B64427C3-83D0-5A42-9DE3-5EE4806E38F0}" srcOrd="0" destOrd="0" presId="urn:microsoft.com/office/officeart/2008/layout/LinedList"/>
    <dgm:cxn modelId="{83AFE34B-7D8E-534B-8647-84CE0863A7A7}" type="presParOf" srcId="{B912526D-15D6-8448-8CBB-4CBFB5CA9BAE}" destId="{220B07A0-F893-A345-8854-9230E76A6C74}" srcOrd="1" destOrd="0" presId="urn:microsoft.com/office/officeart/2008/layout/LinedList"/>
    <dgm:cxn modelId="{1EDA976C-2DA7-DD4F-8678-0F47B2442690}" type="presParOf" srcId="{220B07A0-F893-A345-8854-9230E76A6C74}" destId="{71B89398-B1DE-474C-8D1C-99A585C20715}" srcOrd="0" destOrd="0" presId="urn:microsoft.com/office/officeart/2008/layout/LinedList"/>
    <dgm:cxn modelId="{437F9B52-C264-CC41-90B5-E139168CAC0C}" type="presParOf" srcId="{220B07A0-F893-A345-8854-9230E76A6C74}" destId="{3B39D400-0CCB-EB42-9B48-234F77AA029A}" srcOrd="1" destOrd="0" presId="urn:microsoft.com/office/officeart/2008/layout/LinedList"/>
    <dgm:cxn modelId="{CCDF3684-5318-EB43-8865-99A84FD06185}" type="presParOf" srcId="{B912526D-15D6-8448-8CBB-4CBFB5CA9BAE}" destId="{61A458B1-797D-8046-A620-D7FF5A7C213D}" srcOrd="2" destOrd="0" presId="urn:microsoft.com/office/officeart/2008/layout/LinedList"/>
    <dgm:cxn modelId="{0F3CF90E-0AB7-4F4C-A725-405491E8F723}" type="presParOf" srcId="{B912526D-15D6-8448-8CBB-4CBFB5CA9BAE}" destId="{D368673D-4504-F140-BBD4-DBC30CA968B9}" srcOrd="3" destOrd="0" presId="urn:microsoft.com/office/officeart/2008/layout/LinedList"/>
    <dgm:cxn modelId="{E26637D1-5EE8-C648-BAD6-C9B1D2098A2E}" type="presParOf" srcId="{D368673D-4504-F140-BBD4-DBC30CA968B9}" destId="{80EEE172-985A-484A-BAD2-2BF4C9293757}" srcOrd="0" destOrd="0" presId="urn:microsoft.com/office/officeart/2008/layout/LinedList"/>
    <dgm:cxn modelId="{F1E95B78-5C59-3546-8C72-9322E5158893}" type="presParOf" srcId="{D368673D-4504-F140-BBD4-DBC30CA968B9}" destId="{AB03E569-1D7A-4349-A35E-E04ACA7A5E93}" srcOrd="1" destOrd="0" presId="urn:microsoft.com/office/officeart/2008/layout/LinedList"/>
    <dgm:cxn modelId="{E7363101-61AE-2042-BEA1-B334618E9FA5}" type="presParOf" srcId="{B912526D-15D6-8448-8CBB-4CBFB5CA9BAE}" destId="{6AEE2C8E-656B-F245-B686-6C06FB4D5E3D}" srcOrd="4" destOrd="0" presId="urn:microsoft.com/office/officeart/2008/layout/LinedList"/>
    <dgm:cxn modelId="{5E5A3693-8E35-F245-9532-0274CFFAF337}" type="presParOf" srcId="{B912526D-15D6-8448-8CBB-4CBFB5CA9BAE}" destId="{84A348E4-BA56-A743-BDFC-4897B790B1EF}" srcOrd="5" destOrd="0" presId="urn:microsoft.com/office/officeart/2008/layout/LinedList"/>
    <dgm:cxn modelId="{296F8707-EE53-5E43-AFC1-1CBEB0D151D7}" type="presParOf" srcId="{84A348E4-BA56-A743-BDFC-4897B790B1EF}" destId="{F9999F9B-D1E0-FE4D-9C09-62BA92A61724}" srcOrd="0" destOrd="0" presId="urn:microsoft.com/office/officeart/2008/layout/LinedList"/>
    <dgm:cxn modelId="{B4CFE141-60C1-5440-8F23-021685116A89}" type="presParOf" srcId="{84A348E4-BA56-A743-BDFC-4897B790B1EF}" destId="{89B83D90-10E8-3042-B2E1-8A808C02FD98}" srcOrd="1" destOrd="0" presId="urn:microsoft.com/office/officeart/2008/layout/LinedList"/>
    <dgm:cxn modelId="{25812320-1DE3-044D-B67F-ABD1DE0AF23D}" type="presParOf" srcId="{B912526D-15D6-8448-8CBB-4CBFB5CA9BAE}" destId="{E49E88F0-B71B-B24B-896B-9113A3F93763}" srcOrd="6" destOrd="0" presId="urn:microsoft.com/office/officeart/2008/layout/LinedList"/>
    <dgm:cxn modelId="{4AE8A0F5-8721-4D4C-A890-04700B773D16}" type="presParOf" srcId="{B912526D-15D6-8448-8CBB-4CBFB5CA9BAE}" destId="{E237C0B1-2ABA-E540-B1A9-334B6C2DB48E}" srcOrd="7" destOrd="0" presId="urn:microsoft.com/office/officeart/2008/layout/LinedList"/>
    <dgm:cxn modelId="{E828DE47-37FF-4A4B-A242-56671D6D8EEC}" type="presParOf" srcId="{E237C0B1-2ABA-E540-B1A9-334B6C2DB48E}" destId="{E994B562-342C-9D4D-893A-7C4BB7B25683}" srcOrd="0" destOrd="0" presId="urn:microsoft.com/office/officeart/2008/layout/LinedList"/>
    <dgm:cxn modelId="{F1E51EB6-D447-414B-A116-33F65827062C}" type="presParOf" srcId="{E237C0B1-2ABA-E540-B1A9-334B6C2DB48E}" destId="{C02C5103-96DF-2743-9A66-220070BE7999}" srcOrd="1" destOrd="0" presId="urn:microsoft.com/office/officeart/2008/layout/LinedList"/>
    <dgm:cxn modelId="{7B981B36-FB38-D547-9F30-3780BEA3B23D}" type="presParOf" srcId="{B912526D-15D6-8448-8CBB-4CBFB5CA9BAE}" destId="{FF9A5BA8-F372-4042-8006-1E0B808FA654}" srcOrd="8" destOrd="0" presId="urn:microsoft.com/office/officeart/2008/layout/LinedList"/>
    <dgm:cxn modelId="{22D5D8E8-4E4D-A047-AD94-F44A7CAA9C29}" type="presParOf" srcId="{B912526D-15D6-8448-8CBB-4CBFB5CA9BAE}" destId="{2A513CF6-A8CC-854D-9987-A37884A3A20F}" srcOrd="9" destOrd="0" presId="urn:microsoft.com/office/officeart/2008/layout/LinedList"/>
    <dgm:cxn modelId="{1B8F7C83-3D82-0D43-9296-D34F04B715EF}" type="presParOf" srcId="{2A513CF6-A8CC-854D-9987-A37884A3A20F}" destId="{DE1D20D1-0CF4-DF44-A846-C373B8222CC3}" srcOrd="0" destOrd="0" presId="urn:microsoft.com/office/officeart/2008/layout/LinedList"/>
    <dgm:cxn modelId="{0F0BE207-A641-7340-AE7E-282EC1D62A8D}" type="presParOf" srcId="{2A513CF6-A8CC-854D-9987-A37884A3A20F}" destId="{BF95E4D0-5211-F447-890E-A1ED6E6972A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534EA5-8A9F-45F8-8AC4-75237286DC9C}" type="doc">
      <dgm:prSet loTypeId="urn:microsoft.com/office/officeart/2005/8/layout/list1" loCatId="list" qsTypeId="urn:microsoft.com/office/officeart/2005/8/quickstyle/simple2" qsCatId="simple" csTypeId="urn:microsoft.com/office/officeart/2005/8/colors/accent3_2" csCatId="accent3"/>
      <dgm:spPr/>
      <dgm:t>
        <a:bodyPr/>
        <a:lstStyle/>
        <a:p>
          <a:endParaRPr lang="en-US"/>
        </a:p>
      </dgm:t>
    </dgm:pt>
    <dgm:pt modelId="{BBD05671-74C1-4B5C-B5B7-4D4D966DB455}">
      <dgm:prSet/>
      <dgm:spPr/>
      <dgm:t>
        <a:bodyPr/>
        <a:lstStyle/>
        <a:p>
          <a:r>
            <a:rPr lang="en-US"/>
            <a:t>Correct functional form</a:t>
          </a:r>
        </a:p>
      </dgm:t>
    </dgm:pt>
    <dgm:pt modelId="{800008FF-86E5-472F-A088-928C52272F23}" type="parTrans" cxnId="{B0D91C49-9534-472F-9CD2-03410D0716D2}">
      <dgm:prSet/>
      <dgm:spPr/>
      <dgm:t>
        <a:bodyPr/>
        <a:lstStyle/>
        <a:p>
          <a:endParaRPr lang="en-US"/>
        </a:p>
      </dgm:t>
    </dgm:pt>
    <dgm:pt modelId="{0A9A5603-118A-4CC1-9F31-63DC550F8367}" type="sibTrans" cxnId="{B0D91C49-9534-472F-9CD2-03410D0716D2}">
      <dgm:prSet/>
      <dgm:spPr/>
      <dgm:t>
        <a:bodyPr/>
        <a:lstStyle/>
        <a:p>
          <a:endParaRPr lang="en-US"/>
        </a:p>
      </dgm:t>
    </dgm:pt>
    <dgm:pt modelId="{093FFA6A-BA67-418D-882C-34FC4521208D}">
      <dgm:prSet/>
      <dgm:spPr/>
      <dgm:t>
        <a:bodyPr/>
        <a:lstStyle/>
        <a:p>
          <a:r>
            <a:rPr lang="en-US"/>
            <a:t>No omitted influences</a:t>
          </a:r>
        </a:p>
      </dgm:t>
    </dgm:pt>
    <dgm:pt modelId="{B7013F6D-083F-453C-AA0E-3AF758FEB16B}" type="parTrans" cxnId="{0FF4DEEC-477C-4951-AF1D-51F85884A3E9}">
      <dgm:prSet/>
      <dgm:spPr/>
      <dgm:t>
        <a:bodyPr/>
        <a:lstStyle/>
        <a:p>
          <a:endParaRPr lang="en-US"/>
        </a:p>
      </dgm:t>
    </dgm:pt>
    <dgm:pt modelId="{E8CD5555-58CB-4357-82D8-AEC548C5F9FC}" type="sibTrans" cxnId="{0FF4DEEC-477C-4951-AF1D-51F85884A3E9}">
      <dgm:prSet/>
      <dgm:spPr/>
      <dgm:t>
        <a:bodyPr/>
        <a:lstStyle/>
        <a:p>
          <a:endParaRPr lang="en-US"/>
        </a:p>
      </dgm:t>
    </dgm:pt>
    <dgm:pt modelId="{F9CFE09F-806D-49C5-82D5-955BCE8C4F56}">
      <dgm:prSet/>
      <dgm:spPr/>
      <dgm:t>
        <a:bodyPr/>
        <a:lstStyle/>
        <a:p>
          <a:r>
            <a:rPr lang="en-US"/>
            <a:t>Accurate measurement</a:t>
          </a:r>
        </a:p>
      </dgm:t>
    </dgm:pt>
    <dgm:pt modelId="{49CA8531-BFD3-4C35-A8B5-1C36539729C0}" type="parTrans" cxnId="{DDF6EE42-5525-4286-BBF6-EB6865E32FAA}">
      <dgm:prSet/>
      <dgm:spPr/>
      <dgm:t>
        <a:bodyPr/>
        <a:lstStyle/>
        <a:p>
          <a:endParaRPr lang="en-US"/>
        </a:p>
      </dgm:t>
    </dgm:pt>
    <dgm:pt modelId="{F564369D-CB1C-46B6-B656-6C1C5FBF7A82}" type="sibTrans" cxnId="{DDF6EE42-5525-4286-BBF6-EB6865E32FAA}">
      <dgm:prSet/>
      <dgm:spPr/>
      <dgm:t>
        <a:bodyPr/>
        <a:lstStyle/>
        <a:p>
          <a:endParaRPr lang="en-US"/>
        </a:p>
      </dgm:t>
    </dgm:pt>
    <dgm:pt modelId="{646BB61B-8842-4579-A976-94B526CFA1BA}">
      <dgm:prSet/>
      <dgm:spPr/>
      <dgm:t>
        <a:bodyPr/>
        <a:lstStyle/>
        <a:p>
          <a:r>
            <a:rPr lang="en-US" dirty="0"/>
            <a:t>Well-behaved residuals</a:t>
          </a:r>
        </a:p>
      </dgm:t>
    </dgm:pt>
    <dgm:pt modelId="{94D94403-52B4-489B-910A-C177B5178AFA}" type="parTrans" cxnId="{83948BA0-A9FA-40CB-BD74-2B664E812C14}">
      <dgm:prSet/>
      <dgm:spPr/>
      <dgm:t>
        <a:bodyPr/>
        <a:lstStyle/>
        <a:p>
          <a:endParaRPr lang="en-US"/>
        </a:p>
      </dgm:t>
    </dgm:pt>
    <dgm:pt modelId="{2582C8D0-ADA4-4B1F-8FA3-B4FB0254777F}" type="sibTrans" cxnId="{83948BA0-A9FA-40CB-BD74-2B664E812C14}">
      <dgm:prSet/>
      <dgm:spPr/>
      <dgm:t>
        <a:bodyPr/>
        <a:lstStyle/>
        <a:p>
          <a:endParaRPr lang="en-US"/>
        </a:p>
      </dgm:t>
    </dgm:pt>
    <dgm:pt modelId="{F8D0FB31-1D18-3542-B68D-D52BD638E2C9}" type="pres">
      <dgm:prSet presAssocID="{EF534EA5-8A9F-45F8-8AC4-75237286DC9C}" presName="linear" presStyleCnt="0">
        <dgm:presLayoutVars>
          <dgm:dir/>
          <dgm:animLvl val="lvl"/>
          <dgm:resizeHandles val="exact"/>
        </dgm:presLayoutVars>
      </dgm:prSet>
      <dgm:spPr/>
    </dgm:pt>
    <dgm:pt modelId="{05C94924-FFA3-F849-B94D-4392741187D0}" type="pres">
      <dgm:prSet presAssocID="{BBD05671-74C1-4B5C-B5B7-4D4D966DB455}" presName="parentLin" presStyleCnt="0"/>
      <dgm:spPr/>
    </dgm:pt>
    <dgm:pt modelId="{91ADDA8D-3F38-9E41-B78D-A06393953EA4}" type="pres">
      <dgm:prSet presAssocID="{BBD05671-74C1-4B5C-B5B7-4D4D966DB455}" presName="parentLeftMargin" presStyleLbl="node1" presStyleIdx="0" presStyleCnt="4"/>
      <dgm:spPr/>
    </dgm:pt>
    <dgm:pt modelId="{8D2A9A08-6FF7-4C4D-82DC-40CEF59F708F}" type="pres">
      <dgm:prSet presAssocID="{BBD05671-74C1-4B5C-B5B7-4D4D966DB455}" presName="parentText" presStyleLbl="node1" presStyleIdx="0" presStyleCnt="4">
        <dgm:presLayoutVars>
          <dgm:chMax val="0"/>
          <dgm:bulletEnabled val="1"/>
        </dgm:presLayoutVars>
      </dgm:prSet>
      <dgm:spPr/>
    </dgm:pt>
    <dgm:pt modelId="{0E2662BE-391C-924F-9748-B01D3CB7C606}" type="pres">
      <dgm:prSet presAssocID="{BBD05671-74C1-4B5C-B5B7-4D4D966DB455}" presName="negativeSpace" presStyleCnt="0"/>
      <dgm:spPr/>
    </dgm:pt>
    <dgm:pt modelId="{5E89DBC9-BE36-2C4D-8025-77697AB8B8F8}" type="pres">
      <dgm:prSet presAssocID="{BBD05671-74C1-4B5C-B5B7-4D4D966DB455}" presName="childText" presStyleLbl="conFgAcc1" presStyleIdx="0" presStyleCnt="4">
        <dgm:presLayoutVars>
          <dgm:bulletEnabled val="1"/>
        </dgm:presLayoutVars>
      </dgm:prSet>
      <dgm:spPr/>
    </dgm:pt>
    <dgm:pt modelId="{333B0C75-CF27-324D-94E3-293BEE526AC3}" type="pres">
      <dgm:prSet presAssocID="{0A9A5603-118A-4CC1-9F31-63DC550F8367}" presName="spaceBetweenRectangles" presStyleCnt="0"/>
      <dgm:spPr/>
    </dgm:pt>
    <dgm:pt modelId="{12DEA245-D46F-1F4C-98C0-0042A469C3CA}" type="pres">
      <dgm:prSet presAssocID="{093FFA6A-BA67-418D-882C-34FC4521208D}" presName="parentLin" presStyleCnt="0"/>
      <dgm:spPr/>
    </dgm:pt>
    <dgm:pt modelId="{B773B952-7EB5-9847-9667-F3A06E950945}" type="pres">
      <dgm:prSet presAssocID="{093FFA6A-BA67-418D-882C-34FC4521208D}" presName="parentLeftMargin" presStyleLbl="node1" presStyleIdx="0" presStyleCnt="4"/>
      <dgm:spPr/>
    </dgm:pt>
    <dgm:pt modelId="{0869DBBC-C86E-0F49-89E9-780517239F93}" type="pres">
      <dgm:prSet presAssocID="{093FFA6A-BA67-418D-882C-34FC4521208D}" presName="parentText" presStyleLbl="node1" presStyleIdx="1" presStyleCnt="4">
        <dgm:presLayoutVars>
          <dgm:chMax val="0"/>
          <dgm:bulletEnabled val="1"/>
        </dgm:presLayoutVars>
      </dgm:prSet>
      <dgm:spPr/>
    </dgm:pt>
    <dgm:pt modelId="{38477FB6-9553-6F48-8B91-B2CFD9E6384F}" type="pres">
      <dgm:prSet presAssocID="{093FFA6A-BA67-418D-882C-34FC4521208D}" presName="negativeSpace" presStyleCnt="0"/>
      <dgm:spPr/>
    </dgm:pt>
    <dgm:pt modelId="{9FAC459E-CEBE-8B43-A665-DBC132510E83}" type="pres">
      <dgm:prSet presAssocID="{093FFA6A-BA67-418D-882C-34FC4521208D}" presName="childText" presStyleLbl="conFgAcc1" presStyleIdx="1" presStyleCnt="4">
        <dgm:presLayoutVars>
          <dgm:bulletEnabled val="1"/>
        </dgm:presLayoutVars>
      </dgm:prSet>
      <dgm:spPr/>
    </dgm:pt>
    <dgm:pt modelId="{720E62D4-98E2-364B-BEED-86B2A28685C4}" type="pres">
      <dgm:prSet presAssocID="{E8CD5555-58CB-4357-82D8-AEC548C5F9FC}" presName="spaceBetweenRectangles" presStyleCnt="0"/>
      <dgm:spPr/>
    </dgm:pt>
    <dgm:pt modelId="{6CBEC6D1-E204-904E-9B40-D763525CE786}" type="pres">
      <dgm:prSet presAssocID="{F9CFE09F-806D-49C5-82D5-955BCE8C4F56}" presName="parentLin" presStyleCnt="0"/>
      <dgm:spPr/>
    </dgm:pt>
    <dgm:pt modelId="{0BF0D76E-4BE7-E648-81FB-E9E2127F9BCB}" type="pres">
      <dgm:prSet presAssocID="{F9CFE09F-806D-49C5-82D5-955BCE8C4F56}" presName="parentLeftMargin" presStyleLbl="node1" presStyleIdx="1" presStyleCnt="4"/>
      <dgm:spPr/>
    </dgm:pt>
    <dgm:pt modelId="{F2FB0038-AE2E-6A49-B353-3E117838052F}" type="pres">
      <dgm:prSet presAssocID="{F9CFE09F-806D-49C5-82D5-955BCE8C4F56}" presName="parentText" presStyleLbl="node1" presStyleIdx="2" presStyleCnt="4">
        <dgm:presLayoutVars>
          <dgm:chMax val="0"/>
          <dgm:bulletEnabled val="1"/>
        </dgm:presLayoutVars>
      </dgm:prSet>
      <dgm:spPr/>
    </dgm:pt>
    <dgm:pt modelId="{CC75083F-DE3B-1745-BE6C-D42EF304831D}" type="pres">
      <dgm:prSet presAssocID="{F9CFE09F-806D-49C5-82D5-955BCE8C4F56}" presName="negativeSpace" presStyleCnt="0"/>
      <dgm:spPr/>
    </dgm:pt>
    <dgm:pt modelId="{4C5D657C-26B4-A14D-A99B-F4C31065FE0C}" type="pres">
      <dgm:prSet presAssocID="{F9CFE09F-806D-49C5-82D5-955BCE8C4F56}" presName="childText" presStyleLbl="conFgAcc1" presStyleIdx="2" presStyleCnt="4">
        <dgm:presLayoutVars>
          <dgm:bulletEnabled val="1"/>
        </dgm:presLayoutVars>
      </dgm:prSet>
      <dgm:spPr/>
    </dgm:pt>
    <dgm:pt modelId="{46DFE51F-197D-164C-86DE-EAD474451C15}" type="pres">
      <dgm:prSet presAssocID="{F564369D-CB1C-46B6-B656-6C1C5FBF7A82}" presName="spaceBetweenRectangles" presStyleCnt="0"/>
      <dgm:spPr/>
    </dgm:pt>
    <dgm:pt modelId="{DE08CA53-E689-A844-8F90-401A73017FA2}" type="pres">
      <dgm:prSet presAssocID="{646BB61B-8842-4579-A976-94B526CFA1BA}" presName="parentLin" presStyleCnt="0"/>
      <dgm:spPr/>
    </dgm:pt>
    <dgm:pt modelId="{850CAA2F-6C4D-0342-885E-8A8B9D314E29}" type="pres">
      <dgm:prSet presAssocID="{646BB61B-8842-4579-A976-94B526CFA1BA}" presName="parentLeftMargin" presStyleLbl="node1" presStyleIdx="2" presStyleCnt="4"/>
      <dgm:spPr/>
    </dgm:pt>
    <dgm:pt modelId="{46DC7181-4D94-2845-BB25-26DA0D83C9DE}" type="pres">
      <dgm:prSet presAssocID="{646BB61B-8842-4579-A976-94B526CFA1BA}" presName="parentText" presStyleLbl="node1" presStyleIdx="3" presStyleCnt="4">
        <dgm:presLayoutVars>
          <dgm:chMax val="0"/>
          <dgm:bulletEnabled val="1"/>
        </dgm:presLayoutVars>
      </dgm:prSet>
      <dgm:spPr/>
    </dgm:pt>
    <dgm:pt modelId="{43263E01-3BE1-F245-8A49-E38E7C8D345E}" type="pres">
      <dgm:prSet presAssocID="{646BB61B-8842-4579-A976-94B526CFA1BA}" presName="negativeSpace" presStyleCnt="0"/>
      <dgm:spPr/>
    </dgm:pt>
    <dgm:pt modelId="{D78E6289-CA95-9242-B9D3-92E512D297C1}" type="pres">
      <dgm:prSet presAssocID="{646BB61B-8842-4579-A976-94B526CFA1BA}" presName="childText" presStyleLbl="conFgAcc1" presStyleIdx="3" presStyleCnt="4">
        <dgm:presLayoutVars>
          <dgm:bulletEnabled val="1"/>
        </dgm:presLayoutVars>
      </dgm:prSet>
      <dgm:spPr/>
    </dgm:pt>
  </dgm:ptLst>
  <dgm:cxnLst>
    <dgm:cxn modelId="{F86E280C-4C33-F141-9D40-1C97966C9DF6}" type="presOf" srcId="{F9CFE09F-806D-49C5-82D5-955BCE8C4F56}" destId="{F2FB0038-AE2E-6A49-B353-3E117838052F}" srcOrd="1" destOrd="0" presId="urn:microsoft.com/office/officeart/2005/8/layout/list1"/>
    <dgm:cxn modelId="{CDC7B00E-5409-4C42-B859-82172000D36F}" type="presOf" srcId="{BBD05671-74C1-4B5C-B5B7-4D4D966DB455}" destId="{8D2A9A08-6FF7-4C4D-82DC-40CEF59F708F}" srcOrd="1" destOrd="0" presId="urn:microsoft.com/office/officeart/2005/8/layout/list1"/>
    <dgm:cxn modelId="{50AC6D13-E271-7940-9034-0FE5CA60B0E0}" type="presOf" srcId="{093FFA6A-BA67-418D-882C-34FC4521208D}" destId="{0869DBBC-C86E-0F49-89E9-780517239F93}" srcOrd="1" destOrd="0" presId="urn:microsoft.com/office/officeart/2005/8/layout/list1"/>
    <dgm:cxn modelId="{DDF6EE42-5525-4286-BBF6-EB6865E32FAA}" srcId="{EF534EA5-8A9F-45F8-8AC4-75237286DC9C}" destId="{F9CFE09F-806D-49C5-82D5-955BCE8C4F56}" srcOrd="2" destOrd="0" parTransId="{49CA8531-BFD3-4C35-A8B5-1C36539729C0}" sibTransId="{F564369D-CB1C-46B6-B656-6C1C5FBF7A82}"/>
    <dgm:cxn modelId="{B0D91C49-9534-472F-9CD2-03410D0716D2}" srcId="{EF534EA5-8A9F-45F8-8AC4-75237286DC9C}" destId="{BBD05671-74C1-4B5C-B5B7-4D4D966DB455}" srcOrd="0" destOrd="0" parTransId="{800008FF-86E5-472F-A088-928C52272F23}" sibTransId="{0A9A5603-118A-4CC1-9F31-63DC550F8367}"/>
    <dgm:cxn modelId="{62C7EA62-4F8E-3A4E-AEBD-9BC78A334B30}" type="presOf" srcId="{646BB61B-8842-4579-A976-94B526CFA1BA}" destId="{850CAA2F-6C4D-0342-885E-8A8B9D314E29}" srcOrd="0" destOrd="0" presId="urn:microsoft.com/office/officeart/2005/8/layout/list1"/>
    <dgm:cxn modelId="{F205C972-DEF3-094A-B9BA-9F11B5074141}" type="presOf" srcId="{093FFA6A-BA67-418D-882C-34FC4521208D}" destId="{B773B952-7EB5-9847-9667-F3A06E950945}" srcOrd="0" destOrd="0" presId="urn:microsoft.com/office/officeart/2005/8/layout/list1"/>
    <dgm:cxn modelId="{50BF0397-FF97-8043-A9DA-8A3D870764BB}" type="presOf" srcId="{F9CFE09F-806D-49C5-82D5-955BCE8C4F56}" destId="{0BF0D76E-4BE7-E648-81FB-E9E2127F9BCB}" srcOrd="0" destOrd="0" presId="urn:microsoft.com/office/officeart/2005/8/layout/list1"/>
    <dgm:cxn modelId="{DF889097-D67C-CD4A-BDD0-2730A787C025}" type="presOf" srcId="{BBD05671-74C1-4B5C-B5B7-4D4D966DB455}" destId="{91ADDA8D-3F38-9E41-B78D-A06393953EA4}" srcOrd="0" destOrd="0" presId="urn:microsoft.com/office/officeart/2005/8/layout/list1"/>
    <dgm:cxn modelId="{83948BA0-A9FA-40CB-BD74-2B664E812C14}" srcId="{EF534EA5-8A9F-45F8-8AC4-75237286DC9C}" destId="{646BB61B-8842-4579-A976-94B526CFA1BA}" srcOrd="3" destOrd="0" parTransId="{94D94403-52B4-489B-910A-C177B5178AFA}" sibTransId="{2582C8D0-ADA4-4B1F-8FA3-B4FB0254777F}"/>
    <dgm:cxn modelId="{538748AD-56C3-334A-BECA-CC505DE19ECE}" type="presOf" srcId="{EF534EA5-8A9F-45F8-8AC4-75237286DC9C}" destId="{F8D0FB31-1D18-3542-B68D-D52BD638E2C9}" srcOrd="0" destOrd="0" presId="urn:microsoft.com/office/officeart/2005/8/layout/list1"/>
    <dgm:cxn modelId="{5B163CAF-5C97-CA49-BB1F-4B52419765DE}" type="presOf" srcId="{646BB61B-8842-4579-A976-94B526CFA1BA}" destId="{46DC7181-4D94-2845-BB25-26DA0D83C9DE}" srcOrd="1" destOrd="0" presId="urn:microsoft.com/office/officeart/2005/8/layout/list1"/>
    <dgm:cxn modelId="{0FF4DEEC-477C-4951-AF1D-51F85884A3E9}" srcId="{EF534EA5-8A9F-45F8-8AC4-75237286DC9C}" destId="{093FFA6A-BA67-418D-882C-34FC4521208D}" srcOrd="1" destOrd="0" parTransId="{B7013F6D-083F-453C-AA0E-3AF758FEB16B}" sibTransId="{E8CD5555-58CB-4357-82D8-AEC548C5F9FC}"/>
    <dgm:cxn modelId="{C35B5A87-E0B0-E54E-AFC4-7688598B2637}" type="presParOf" srcId="{F8D0FB31-1D18-3542-B68D-D52BD638E2C9}" destId="{05C94924-FFA3-F849-B94D-4392741187D0}" srcOrd="0" destOrd="0" presId="urn:microsoft.com/office/officeart/2005/8/layout/list1"/>
    <dgm:cxn modelId="{25CF4F52-0173-2B44-938B-74EF3C9248C8}" type="presParOf" srcId="{05C94924-FFA3-F849-B94D-4392741187D0}" destId="{91ADDA8D-3F38-9E41-B78D-A06393953EA4}" srcOrd="0" destOrd="0" presId="urn:microsoft.com/office/officeart/2005/8/layout/list1"/>
    <dgm:cxn modelId="{30198C32-3499-6B40-97DA-7AE922BB0297}" type="presParOf" srcId="{05C94924-FFA3-F849-B94D-4392741187D0}" destId="{8D2A9A08-6FF7-4C4D-82DC-40CEF59F708F}" srcOrd="1" destOrd="0" presId="urn:microsoft.com/office/officeart/2005/8/layout/list1"/>
    <dgm:cxn modelId="{0FD5D859-75AA-2945-B07E-9D68E7BD8BA1}" type="presParOf" srcId="{F8D0FB31-1D18-3542-B68D-D52BD638E2C9}" destId="{0E2662BE-391C-924F-9748-B01D3CB7C606}" srcOrd="1" destOrd="0" presId="urn:microsoft.com/office/officeart/2005/8/layout/list1"/>
    <dgm:cxn modelId="{8990483B-0B4D-5644-9154-02EA4D511005}" type="presParOf" srcId="{F8D0FB31-1D18-3542-B68D-D52BD638E2C9}" destId="{5E89DBC9-BE36-2C4D-8025-77697AB8B8F8}" srcOrd="2" destOrd="0" presId="urn:microsoft.com/office/officeart/2005/8/layout/list1"/>
    <dgm:cxn modelId="{D21AB8A5-B43C-1246-9FE4-236C032E21C9}" type="presParOf" srcId="{F8D0FB31-1D18-3542-B68D-D52BD638E2C9}" destId="{333B0C75-CF27-324D-94E3-293BEE526AC3}" srcOrd="3" destOrd="0" presId="urn:microsoft.com/office/officeart/2005/8/layout/list1"/>
    <dgm:cxn modelId="{774FC05B-F5F3-744E-97DD-68FC90BC56C6}" type="presParOf" srcId="{F8D0FB31-1D18-3542-B68D-D52BD638E2C9}" destId="{12DEA245-D46F-1F4C-98C0-0042A469C3CA}" srcOrd="4" destOrd="0" presId="urn:microsoft.com/office/officeart/2005/8/layout/list1"/>
    <dgm:cxn modelId="{2768CE69-301A-0543-9305-F1E14F8FFBA9}" type="presParOf" srcId="{12DEA245-D46F-1F4C-98C0-0042A469C3CA}" destId="{B773B952-7EB5-9847-9667-F3A06E950945}" srcOrd="0" destOrd="0" presId="urn:microsoft.com/office/officeart/2005/8/layout/list1"/>
    <dgm:cxn modelId="{9233D71D-ADCE-6B47-A200-86FC36D469C0}" type="presParOf" srcId="{12DEA245-D46F-1F4C-98C0-0042A469C3CA}" destId="{0869DBBC-C86E-0F49-89E9-780517239F93}" srcOrd="1" destOrd="0" presId="urn:microsoft.com/office/officeart/2005/8/layout/list1"/>
    <dgm:cxn modelId="{0A90C464-9AA3-B247-AE02-2F0F0C9831E9}" type="presParOf" srcId="{F8D0FB31-1D18-3542-B68D-D52BD638E2C9}" destId="{38477FB6-9553-6F48-8B91-B2CFD9E6384F}" srcOrd="5" destOrd="0" presId="urn:microsoft.com/office/officeart/2005/8/layout/list1"/>
    <dgm:cxn modelId="{872D7E7F-AD45-9B44-9252-A9FDB4330223}" type="presParOf" srcId="{F8D0FB31-1D18-3542-B68D-D52BD638E2C9}" destId="{9FAC459E-CEBE-8B43-A665-DBC132510E83}" srcOrd="6" destOrd="0" presId="urn:microsoft.com/office/officeart/2005/8/layout/list1"/>
    <dgm:cxn modelId="{8F77D14B-8CBE-744C-98E6-996694460F85}" type="presParOf" srcId="{F8D0FB31-1D18-3542-B68D-D52BD638E2C9}" destId="{720E62D4-98E2-364B-BEED-86B2A28685C4}" srcOrd="7" destOrd="0" presId="urn:microsoft.com/office/officeart/2005/8/layout/list1"/>
    <dgm:cxn modelId="{2396F9FD-AA33-9F41-B663-1AE4ED0D4129}" type="presParOf" srcId="{F8D0FB31-1D18-3542-B68D-D52BD638E2C9}" destId="{6CBEC6D1-E204-904E-9B40-D763525CE786}" srcOrd="8" destOrd="0" presId="urn:microsoft.com/office/officeart/2005/8/layout/list1"/>
    <dgm:cxn modelId="{8A2BEF27-D887-3648-B0E6-9E4B5D174A7A}" type="presParOf" srcId="{6CBEC6D1-E204-904E-9B40-D763525CE786}" destId="{0BF0D76E-4BE7-E648-81FB-E9E2127F9BCB}" srcOrd="0" destOrd="0" presId="urn:microsoft.com/office/officeart/2005/8/layout/list1"/>
    <dgm:cxn modelId="{4B261B2B-BEA8-5749-9E49-C83AE28122EF}" type="presParOf" srcId="{6CBEC6D1-E204-904E-9B40-D763525CE786}" destId="{F2FB0038-AE2E-6A49-B353-3E117838052F}" srcOrd="1" destOrd="0" presId="urn:microsoft.com/office/officeart/2005/8/layout/list1"/>
    <dgm:cxn modelId="{EF58CD8B-CF85-D94B-B39C-F92650E7E5C9}" type="presParOf" srcId="{F8D0FB31-1D18-3542-B68D-D52BD638E2C9}" destId="{CC75083F-DE3B-1745-BE6C-D42EF304831D}" srcOrd="9" destOrd="0" presId="urn:microsoft.com/office/officeart/2005/8/layout/list1"/>
    <dgm:cxn modelId="{94B3C26B-B434-9143-A43C-8E9E5CC8B291}" type="presParOf" srcId="{F8D0FB31-1D18-3542-B68D-D52BD638E2C9}" destId="{4C5D657C-26B4-A14D-A99B-F4C31065FE0C}" srcOrd="10" destOrd="0" presId="urn:microsoft.com/office/officeart/2005/8/layout/list1"/>
    <dgm:cxn modelId="{3CA38CE4-C5E9-8D40-87E5-0B89A3AAED7F}" type="presParOf" srcId="{F8D0FB31-1D18-3542-B68D-D52BD638E2C9}" destId="{46DFE51F-197D-164C-86DE-EAD474451C15}" srcOrd="11" destOrd="0" presId="urn:microsoft.com/office/officeart/2005/8/layout/list1"/>
    <dgm:cxn modelId="{894E827F-015E-B441-9B9C-F15DF17804F5}" type="presParOf" srcId="{F8D0FB31-1D18-3542-B68D-D52BD638E2C9}" destId="{DE08CA53-E689-A844-8F90-401A73017FA2}" srcOrd="12" destOrd="0" presId="urn:microsoft.com/office/officeart/2005/8/layout/list1"/>
    <dgm:cxn modelId="{278E17C5-D33B-9B43-8D3C-AE94A4AD4DC5}" type="presParOf" srcId="{DE08CA53-E689-A844-8F90-401A73017FA2}" destId="{850CAA2F-6C4D-0342-885E-8A8B9D314E29}" srcOrd="0" destOrd="0" presId="urn:microsoft.com/office/officeart/2005/8/layout/list1"/>
    <dgm:cxn modelId="{93612DE5-B020-8C4B-99B1-81DD014270A1}" type="presParOf" srcId="{DE08CA53-E689-A844-8F90-401A73017FA2}" destId="{46DC7181-4D94-2845-BB25-26DA0D83C9DE}" srcOrd="1" destOrd="0" presId="urn:microsoft.com/office/officeart/2005/8/layout/list1"/>
    <dgm:cxn modelId="{4FFA468B-D3F5-754D-8DCF-6CCF8DA934E3}" type="presParOf" srcId="{F8D0FB31-1D18-3542-B68D-D52BD638E2C9}" destId="{43263E01-3BE1-F245-8A49-E38E7C8D345E}" srcOrd="13" destOrd="0" presId="urn:microsoft.com/office/officeart/2005/8/layout/list1"/>
    <dgm:cxn modelId="{E831792F-07C4-3747-A2B5-68C9F250CABE}" type="presParOf" srcId="{F8D0FB31-1D18-3542-B68D-D52BD638E2C9}" destId="{D78E6289-CA95-9242-B9D3-92E512D297C1}"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7C3D67-DCD5-45A5-823A-585F1749B41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B5753FA4-BE73-444F-A90C-FEB9F7F436E8}">
      <dgm:prSet/>
      <dgm:spPr/>
      <dgm:t>
        <a:bodyPr/>
        <a:lstStyle/>
        <a:p>
          <a:r>
            <a:rPr lang="en-US" dirty="0"/>
            <a:t>Residuals (i.e., prediction errors) aren’t correlated with other predictor variables or each other</a:t>
          </a:r>
        </a:p>
      </dgm:t>
    </dgm:pt>
    <dgm:pt modelId="{D6E9064D-3D9A-4EFF-903A-0353E82C9750}" type="parTrans" cxnId="{D1E83E4F-F34F-4ED9-B34A-4FC253DD05C2}">
      <dgm:prSet/>
      <dgm:spPr/>
      <dgm:t>
        <a:bodyPr/>
        <a:lstStyle/>
        <a:p>
          <a:endParaRPr lang="en-US"/>
        </a:p>
      </dgm:t>
    </dgm:pt>
    <dgm:pt modelId="{24FDFD67-9231-475E-A471-149B6C70EED4}" type="sibTrans" cxnId="{D1E83E4F-F34F-4ED9-B34A-4FC253DD05C2}">
      <dgm:prSet/>
      <dgm:spPr/>
      <dgm:t>
        <a:bodyPr/>
        <a:lstStyle/>
        <a:p>
          <a:endParaRPr lang="en-US"/>
        </a:p>
      </dgm:t>
    </dgm:pt>
    <dgm:pt modelId="{33D4E5C7-97D8-4B4B-A1AC-A6D5B13A0F2D}">
      <dgm:prSet/>
      <dgm:spPr/>
      <dgm:t>
        <a:bodyPr/>
        <a:lstStyle/>
        <a:p>
          <a:r>
            <a:rPr lang="en-US"/>
            <a:t>Residuals have constant variance across values of your predictor variables.</a:t>
          </a:r>
        </a:p>
      </dgm:t>
    </dgm:pt>
    <dgm:pt modelId="{002C48EB-4479-4822-83BE-95DB9B270950}" type="parTrans" cxnId="{59E72E2A-A160-461E-8B64-A1434D1FFB55}">
      <dgm:prSet/>
      <dgm:spPr/>
      <dgm:t>
        <a:bodyPr/>
        <a:lstStyle/>
        <a:p>
          <a:endParaRPr lang="en-US"/>
        </a:p>
      </dgm:t>
    </dgm:pt>
    <dgm:pt modelId="{7E64C218-DB57-4A14-8D48-6AEB5E042AB4}" type="sibTrans" cxnId="{59E72E2A-A160-461E-8B64-A1434D1FFB55}">
      <dgm:prSet/>
      <dgm:spPr/>
      <dgm:t>
        <a:bodyPr/>
        <a:lstStyle/>
        <a:p>
          <a:endParaRPr lang="en-US"/>
        </a:p>
      </dgm:t>
    </dgm:pt>
    <dgm:pt modelId="{3169EBBF-71E9-284B-906B-5CB39D83B92C}" type="pres">
      <dgm:prSet presAssocID="{6C7C3D67-DCD5-45A5-823A-585F1749B413}" presName="vert0" presStyleCnt="0">
        <dgm:presLayoutVars>
          <dgm:dir/>
          <dgm:animOne val="branch"/>
          <dgm:animLvl val="lvl"/>
        </dgm:presLayoutVars>
      </dgm:prSet>
      <dgm:spPr/>
    </dgm:pt>
    <dgm:pt modelId="{B9B1D80E-E429-AA42-9749-85FD1C3AB3B0}" type="pres">
      <dgm:prSet presAssocID="{B5753FA4-BE73-444F-A90C-FEB9F7F436E8}" presName="thickLine" presStyleLbl="alignNode1" presStyleIdx="0" presStyleCnt="2"/>
      <dgm:spPr/>
    </dgm:pt>
    <dgm:pt modelId="{D320BF42-007F-9248-B5E5-A766FA6630B9}" type="pres">
      <dgm:prSet presAssocID="{B5753FA4-BE73-444F-A90C-FEB9F7F436E8}" presName="horz1" presStyleCnt="0"/>
      <dgm:spPr/>
    </dgm:pt>
    <dgm:pt modelId="{C2B54D38-D981-1F49-A098-889C3A504CF0}" type="pres">
      <dgm:prSet presAssocID="{B5753FA4-BE73-444F-A90C-FEB9F7F436E8}" presName="tx1" presStyleLbl="revTx" presStyleIdx="0" presStyleCnt="2"/>
      <dgm:spPr/>
    </dgm:pt>
    <dgm:pt modelId="{8E392A14-8C41-B944-98EC-6077983D69C0}" type="pres">
      <dgm:prSet presAssocID="{B5753FA4-BE73-444F-A90C-FEB9F7F436E8}" presName="vert1" presStyleCnt="0"/>
      <dgm:spPr/>
    </dgm:pt>
    <dgm:pt modelId="{79EEB5C0-8512-E945-BC76-8E386CDBDB4A}" type="pres">
      <dgm:prSet presAssocID="{33D4E5C7-97D8-4B4B-A1AC-A6D5B13A0F2D}" presName="thickLine" presStyleLbl="alignNode1" presStyleIdx="1" presStyleCnt="2"/>
      <dgm:spPr/>
    </dgm:pt>
    <dgm:pt modelId="{14AB67D9-C6BD-2A45-93DB-B2C643628850}" type="pres">
      <dgm:prSet presAssocID="{33D4E5C7-97D8-4B4B-A1AC-A6D5B13A0F2D}" presName="horz1" presStyleCnt="0"/>
      <dgm:spPr/>
    </dgm:pt>
    <dgm:pt modelId="{FC9EFB11-54EA-544B-B6C4-DBBA8E7919B9}" type="pres">
      <dgm:prSet presAssocID="{33D4E5C7-97D8-4B4B-A1AC-A6D5B13A0F2D}" presName="tx1" presStyleLbl="revTx" presStyleIdx="1" presStyleCnt="2"/>
      <dgm:spPr/>
    </dgm:pt>
    <dgm:pt modelId="{0490E598-17A5-8E40-8ACE-2857C5E6BF9D}" type="pres">
      <dgm:prSet presAssocID="{33D4E5C7-97D8-4B4B-A1AC-A6D5B13A0F2D}" presName="vert1" presStyleCnt="0"/>
      <dgm:spPr/>
    </dgm:pt>
  </dgm:ptLst>
  <dgm:cxnLst>
    <dgm:cxn modelId="{59E72E2A-A160-461E-8B64-A1434D1FFB55}" srcId="{6C7C3D67-DCD5-45A5-823A-585F1749B413}" destId="{33D4E5C7-97D8-4B4B-A1AC-A6D5B13A0F2D}" srcOrd="1" destOrd="0" parTransId="{002C48EB-4479-4822-83BE-95DB9B270950}" sibTransId="{7E64C218-DB57-4A14-8D48-6AEB5E042AB4}"/>
    <dgm:cxn modelId="{D1E83E4F-F34F-4ED9-B34A-4FC253DD05C2}" srcId="{6C7C3D67-DCD5-45A5-823A-585F1749B413}" destId="{B5753FA4-BE73-444F-A90C-FEB9F7F436E8}" srcOrd="0" destOrd="0" parTransId="{D6E9064D-3D9A-4EFF-903A-0353E82C9750}" sibTransId="{24FDFD67-9231-475E-A471-149B6C70EED4}"/>
    <dgm:cxn modelId="{6392804F-068F-AF45-AB2A-27C93E478146}" type="presOf" srcId="{B5753FA4-BE73-444F-A90C-FEB9F7F436E8}" destId="{C2B54D38-D981-1F49-A098-889C3A504CF0}" srcOrd="0" destOrd="0" presId="urn:microsoft.com/office/officeart/2008/layout/LinedList"/>
    <dgm:cxn modelId="{65428883-E80A-8141-894D-05A1A51D8304}" type="presOf" srcId="{6C7C3D67-DCD5-45A5-823A-585F1749B413}" destId="{3169EBBF-71E9-284B-906B-5CB39D83B92C}" srcOrd="0" destOrd="0" presId="urn:microsoft.com/office/officeart/2008/layout/LinedList"/>
    <dgm:cxn modelId="{CA886491-4DB5-624F-8A29-C592766F3D6B}" type="presOf" srcId="{33D4E5C7-97D8-4B4B-A1AC-A6D5B13A0F2D}" destId="{FC9EFB11-54EA-544B-B6C4-DBBA8E7919B9}" srcOrd="0" destOrd="0" presId="urn:microsoft.com/office/officeart/2008/layout/LinedList"/>
    <dgm:cxn modelId="{5A017F0D-A648-7047-9BB4-AB9C82FD6ED7}" type="presParOf" srcId="{3169EBBF-71E9-284B-906B-5CB39D83B92C}" destId="{B9B1D80E-E429-AA42-9749-85FD1C3AB3B0}" srcOrd="0" destOrd="0" presId="urn:microsoft.com/office/officeart/2008/layout/LinedList"/>
    <dgm:cxn modelId="{64D5BD8E-18F1-F541-855A-BF172A0C543C}" type="presParOf" srcId="{3169EBBF-71E9-284B-906B-5CB39D83B92C}" destId="{D320BF42-007F-9248-B5E5-A766FA6630B9}" srcOrd="1" destOrd="0" presId="urn:microsoft.com/office/officeart/2008/layout/LinedList"/>
    <dgm:cxn modelId="{F27391C2-13C9-5440-A76D-20EAA6E74B65}" type="presParOf" srcId="{D320BF42-007F-9248-B5E5-A766FA6630B9}" destId="{C2B54D38-D981-1F49-A098-889C3A504CF0}" srcOrd="0" destOrd="0" presId="urn:microsoft.com/office/officeart/2008/layout/LinedList"/>
    <dgm:cxn modelId="{B8739D60-BB70-C943-97F5-092EFAD568A0}" type="presParOf" srcId="{D320BF42-007F-9248-B5E5-A766FA6630B9}" destId="{8E392A14-8C41-B944-98EC-6077983D69C0}" srcOrd="1" destOrd="0" presId="urn:microsoft.com/office/officeart/2008/layout/LinedList"/>
    <dgm:cxn modelId="{F2078442-A51E-5C43-BA3E-5C42973E8284}" type="presParOf" srcId="{3169EBBF-71E9-284B-906B-5CB39D83B92C}" destId="{79EEB5C0-8512-E945-BC76-8E386CDBDB4A}" srcOrd="2" destOrd="0" presId="urn:microsoft.com/office/officeart/2008/layout/LinedList"/>
    <dgm:cxn modelId="{EEC829EA-81FC-BA45-B7DB-A28E7A2913F9}" type="presParOf" srcId="{3169EBBF-71E9-284B-906B-5CB39D83B92C}" destId="{14AB67D9-C6BD-2A45-93DB-B2C643628850}" srcOrd="3" destOrd="0" presId="urn:microsoft.com/office/officeart/2008/layout/LinedList"/>
    <dgm:cxn modelId="{9D29AD6C-E9A4-5048-8CF8-A10E8E6802F1}" type="presParOf" srcId="{14AB67D9-C6BD-2A45-93DB-B2C643628850}" destId="{FC9EFB11-54EA-544B-B6C4-DBBA8E7919B9}" srcOrd="0" destOrd="0" presId="urn:microsoft.com/office/officeart/2008/layout/LinedList"/>
    <dgm:cxn modelId="{018589C3-9A81-D945-BAD0-50B96467EE7E}" type="presParOf" srcId="{14AB67D9-C6BD-2A45-93DB-B2C643628850}" destId="{0490E598-17A5-8E40-8ACE-2857C5E6BF9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BA285B-DA0C-4B6F-BB55-4A571A05B433}" type="doc">
      <dgm:prSet loTypeId="urn:microsoft.com/office/officeart/2008/layout/LinedList" loCatId="list" qsTypeId="urn:microsoft.com/office/officeart/2005/8/quickstyle/simple1" qsCatId="simple" csTypeId="urn:microsoft.com/office/officeart/2005/8/colors/accent3_2" csCatId="accent3"/>
      <dgm:spPr/>
      <dgm:t>
        <a:bodyPr/>
        <a:lstStyle/>
        <a:p>
          <a:endParaRPr lang="en-US"/>
        </a:p>
      </dgm:t>
    </dgm:pt>
    <dgm:pt modelId="{115C7DD5-2057-44F0-8565-4426A9E010CD}">
      <dgm:prSet/>
      <dgm:spPr/>
      <dgm:t>
        <a:bodyPr/>
        <a:lstStyle/>
        <a:p>
          <a:r>
            <a:rPr lang="en-US" dirty="0"/>
            <a:t>The Welch t-test “relaxes” the equal variance assumption</a:t>
          </a:r>
        </a:p>
      </dgm:t>
    </dgm:pt>
    <dgm:pt modelId="{6F43806C-F75D-4BBF-9AF6-362FD5AF3F5F}" type="parTrans" cxnId="{E287A253-8AF2-4568-B3E4-7E03150F155E}">
      <dgm:prSet/>
      <dgm:spPr/>
      <dgm:t>
        <a:bodyPr/>
        <a:lstStyle/>
        <a:p>
          <a:endParaRPr lang="en-US"/>
        </a:p>
      </dgm:t>
    </dgm:pt>
    <dgm:pt modelId="{F5EAA855-94BE-4A37-8664-155D94649CF3}" type="sibTrans" cxnId="{E287A253-8AF2-4568-B3E4-7E03150F155E}">
      <dgm:prSet/>
      <dgm:spPr/>
      <dgm:t>
        <a:bodyPr/>
        <a:lstStyle/>
        <a:p>
          <a:endParaRPr lang="en-US"/>
        </a:p>
      </dgm:t>
    </dgm:pt>
    <dgm:pt modelId="{E484F434-BE45-47A8-8943-BD9763F28FA6}">
      <dgm:prSet/>
      <dgm:spPr/>
      <dgm:t>
        <a:bodyPr/>
        <a:lstStyle/>
        <a:p>
          <a:r>
            <a:rPr lang="en-US" dirty="0"/>
            <a:t>When variances (and group sample sizes) are </a:t>
          </a:r>
          <a:r>
            <a:rPr lang="en-US" b="1" dirty="0">
              <a:solidFill>
                <a:srgbClr val="00B050"/>
              </a:solidFill>
            </a:rPr>
            <a:t>equal</a:t>
          </a:r>
          <a:r>
            <a:rPr lang="en-US" dirty="0"/>
            <a:t>, the Welch </a:t>
          </a:r>
          <a:r>
            <a:rPr lang="en-US" i="1" dirty="0"/>
            <a:t>t</a:t>
          </a:r>
          <a:r>
            <a:rPr lang="en-US" dirty="0"/>
            <a:t>-test performs just as well as the classic Student </a:t>
          </a:r>
          <a:r>
            <a:rPr lang="en-US" i="1" dirty="0"/>
            <a:t>t</a:t>
          </a:r>
          <a:r>
            <a:rPr lang="en-US" dirty="0"/>
            <a:t>-test</a:t>
          </a:r>
        </a:p>
      </dgm:t>
    </dgm:pt>
    <dgm:pt modelId="{B02D2071-AEC9-4980-BBE1-FEAE6A55E500}" type="parTrans" cxnId="{456A6DEF-6643-443C-8F98-4F0C633147F7}">
      <dgm:prSet/>
      <dgm:spPr/>
      <dgm:t>
        <a:bodyPr/>
        <a:lstStyle/>
        <a:p>
          <a:endParaRPr lang="en-US"/>
        </a:p>
      </dgm:t>
    </dgm:pt>
    <dgm:pt modelId="{F84F5E8D-295B-47A7-B204-7C005D2E1DBB}" type="sibTrans" cxnId="{456A6DEF-6643-443C-8F98-4F0C633147F7}">
      <dgm:prSet/>
      <dgm:spPr/>
      <dgm:t>
        <a:bodyPr/>
        <a:lstStyle/>
        <a:p>
          <a:endParaRPr lang="en-US"/>
        </a:p>
      </dgm:t>
    </dgm:pt>
    <dgm:pt modelId="{DB6E76D0-3AF7-4EA7-A681-AACA77AD3678}">
      <dgm:prSet/>
      <dgm:spPr/>
      <dgm:t>
        <a:bodyPr/>
        <a:lstStyle/>
        <a:p>
          <a:r>
            <a:rPr lang="en-US" dirty="0"/>
            <a:t>When variances (and group sample sizes) are </a:t>
          </a:r>
          <a:r>
            <a:rPr lang="en-US" b="1" dirty="0">
              <a:solidFill>
                <a:srgbClr val="C00000"/>
              </a:solidFill>
            </a:rPr>
            <a:t>unequal</a:t>
          </a:r>
          <a:r>
            <a:rPr lang="en-US" dirty="0"/>
            <a:t>, the Welch </a:t>
          </a:r>
          <a:r>
            <a:rPr lang="en-US" i="1" dirty="0"/>
            <a:t>t</a:t>
          </a:r>
          <a:r>
            <a:rPr lang="en-US" dirty="0"/>
            <a:t>-test outperforms the classic Student </a:t>
          </a:r>
          <a:r>
            <a:rPr lang="en-US" i="1" dirty="0"/>
            <a:t>t</a:t>
          </a:r>
          <a:r>
            <a:rPr lang="en-US" dirty="0"/>
            <a:t>-test</a:t>
          </a:r>
        </a:p>
      </dgm:t>
    </dgm:pt>
    <dgm:pt modelId="{C64D3C24-72AF-4701-A59C-12142A7E6CA6}" type="parTrans" cxnId="{C3BE7815-2FA3-4B8C-97A2-32FCB9170FB1}">
      <dgm:prSet/>
      <dgm:spPr/>
      <dgm:t>
        <a:bodyPr/>
        <a:lstStyle/>
        <a:p>
          <a:endParaRPr lang="en-US"/>
        </a:p>
      </dgm:t>
    </dgm:pt>
    <dgm:pt modelId="{465FEFF9-E2AF-4A3E-89E8-3C0911A3ABD4}" type="sibTrans" cxnId="{C3BE7815-2FA3-4B8C-97A2-32FCB9170FB1}">
      <dgm:prSet/>
      <dgm:spPr/>
      <dgm:t>
        <a:bodyPr/>
        <a:lstStyle/>
        <a:p>
          <a:endParaRPr lang="en-US"/>
        </a:p>
      </dgm:t>
    </dgm:pt>
    <dgm:pt modelId="{2D9B8A78-FDB7-3B49-A02C-C0AEF29AF96E}" type="pres">
      <dgm:prSet presAssocID="{C2BA285B-DA0C-4B6F-BB55-4A571A05B433}" presName="vert0" presStyleCnt="0">
        <dgm:presLayoutVars>
          <dgm:dir/>
          <dgm:animOne val="branch"/>
          <dgm:animLvl val="lvl"/>
        </dgm:presLayoutVars>
      </dgm:prSet>
      <dgm:spPr/>
    </dgm:pt>
    <dgm:pt modelId="{58CDF43C-28E3-5747-AB6A-BD38F2AD1B00}" type="pres">
      <dgm:prSet presAssocID="{115C7DD5-2057-44F0-8565-4426A9E010CD}" presName="thickLine" presStyleLbl="alignNode1" presStyleIdx="0" presStyleCnt="3"/>
      <dgm:spPr/>
    </dgm:pt>
    <dgm:pt modelId="{A91823B5-551E-A54D-B701-B80DF6D3CDCF}" type="pres">
      <dgm:prSet presAssocID="{115C7DD5-2057-44F0-8565-4426A9E010CD}" presName="horz1" presStyleCnt="0"/>
      <dgm:spPr/>
    </dgm:pt>
    <dgm:pt modelId="{0C3A121D-ADE9-8B40-AF81-D741F452EDF3}" type="pres">
      <dgm:prSet presAssocID="{115C7DD5-2057-44F0-8565-4426A9E010CD}" presName="tx1" presStyleLbl="revTx" presStyleIdx="0" presStyleCnt="3"/>
      <dgm:spPr/>
    </dgm:pt>
    <dgm:pt modelId="{E109EFE1-248C-9C4F-8F8E-0374F599E1B4}" type="pres">
      <dgm:prSet presAssocID="{115C7DD5-2057-44F0-8565-4426A9E010CD}" presName="vert1" presStyleCnt="0"/>
      <dgm:spPr/>
    </dgm:pt>
    <dgm:pt modelId="{926A52BB-7285-8848-A689-6F635EBF1802}" type="pres">
      <dgm:prSet presAssocID="{E484F434-BE45-47A8-8943-BD9763F28FA6}" presName="thickLine" presStyleLbl="alignNode1" presStyleIdx="1" presStyleCnt="3"/>
      <dgm:spPr/>
    </dgm:pt>
    <dgm:pt modelId="{94A518DE-D505-AD49-8A54-36662C9FED6C}" type="pres">
      <dgm:prSet presAssocID="{E484F434-BE45-47A8-8943-BD9763F28FA6}" presName="horz1" presStyleCnt="0"/>
      <dgm:spPr/>
    </dgm:pt>
    <dgm:pt modelId="{8FE6734A-936D-C949-A7CA-98734E908176}" type="pres">
      <dgm:prSet presAssocID="{E484F434-BE45-47A8-8943-BD9763F28FA6}" presName="tx1" presStyleLbl="revTx" presStyleIdx="1" presStyleCnt="3"/>
      <dgm:spPr/>
    </dgm:pt>
    <dgm:pt modelId="{D29B9353-7B46-8C4C-B9A7-404C3E985E5C}" type="pres">
      <dgm:prSet presAssocID="{E484F434-BE45-47A8-8943-BD9763F28FA6}" presName="vert1" presStyleCnt="0"/>
      <dgm:spPr/>
    </dgm:pt>
    <dgm:pt modelId="{5A780212-26B9-9746-9D59-7A271487E953}" type="pres">
      <dgm:prSet presAssocID="{DB6E76D0-3AF7-4EA7-A681-AACA77AD3678}" presName="thickLine" presStyleLbl="alignNode1" presStyleIdx="2" presStyleCnt="3"/>
      <dgm:spPr/>
    </dgm:pt>
    <dgm:pt modelId="{0BBCFD35-C7E2-6342-8812-35972B6B4921}" type="pres">
      <dgm:prSet presAssocID="{DB6E76D0-3AF7-4EA7-A681-AACA77AD3678}" presName="horz1" presStyleCnt="0"/>
      <dgm:spPr/>
    </dgm:pt>
    <dgm:pt modelId="{35F340AE-4EA5-F848-9547-892A36015A70}" type="pres">
      <dgm:prSet presAssocID="{DB6E76D0-3AF7-4EA7-A681-AACA77AD3678}" presName="tx1" presStyleLbl="revTx" presStyleIdx="2" presStyleCnt="3"/>
      <dgm:spPr/>
    </dgm:pt>
    <dgm:pt modelId="{00ABECAC-CAE1-B345-B17F-9006D6FB6242}" type="pres">
      <dgm:prSet presAssocID="{DB6E76D0-3AF7-4EA7-A681-AACA77AD3678}" presName="vert1" presStyleCnt="0"/>
      <dgm:spPr/>
    </dgm:pt>
  </dgm:ptLst>
  <dgm:cxnLst>
    <dgm:cxn modelId="{C3BE7815-2FA3-4B8C-97A2-32FCB9170FB1}" srcId="{C2BA285B-DA0C-4B6F-BB55-4A571A05B433}" destId="{DB6E76D0-3AF7-4EA7-A681-AACA77AD3678}" srcOrd="2" destOrd="0" parTransId="{C64D3C24-72AF-4701-A59C-12142A7E6CA6}" sibTransId="{465FEFF9-E2AF-4A3E-89E8-3C0911A3ABD4}"/>
    <dgm:cxn modelId="{D508BF1C-541E-D946-9487-608036BDE330}" type="presOf" srcId="{E484F434-BE45-47A8-8943-BD9763F28FA6}" destId="{8FE6734A-936D-C949-A7CA-98734E908176}" srcOrd="0" destOrd="0" presId="urn:microsoft.com/office/officeart/2008/layout/LinedList"/>
    <dgm:cxn modelId="{E287A253-8AF2-4568-B3E4-7E03150F155E}" srcId="{C2BA285B-DA0C-4B6F-BB55-4A571A05B433}" destId="{115C7DD5-2057-44F0-8565-4426A9E010CD}" srcOrd="0" destOrd="0" parTransId="{6F43806C-F75D-4BBF-9AF6-362FD5AF3F5F}" sibTransId="{F5EAA855-94BE-4A37-8664-155D94649CF3}"/>
    <dgm:cxn modelId="{E941835E-372B-4C45-9732-ABA992626AA4}" type="presOf" srcId="{C2BA285B-DA0C-4B6F-BB55-4A571A05B433}" destId="{2D9B8A78-FDB7-3B49-A02C-C0AEF29AF96E}" srcOrd="0" destOrd="0" presId="urn:microsoft.com/office/officeart/2008/layout/LinedList"/>
    <dgm:cxn modelId="{166DF370-8D46-C046-A870-66D89053AFBF}" type="presOf" srcId="{115C7DD5-2057-44F0-8565-4426A9E010CD}" destId="{0C3A121D-ADE9-8B40-AF81-D741F452EDF3}" srcOrd="0" destOrd="0" presId="urn:microsoft.com/office/officeart/2008/layout/LinedList"/>
    <dgm:cxn modelId="{4B1180C8-BA69-1345-8D9F-AAB5B243A402}" type="presOf" srcId="{DB6E76D0-3AF7-4EA7-A681-AACA77AD3678}" destId="{35F340AE-4EA5-F848-9547-892A36015A70}" srcOrd="0" destOrd="0" presId="urn:microsoft.com/office/officeart/2008/layout/LinedList"/>
    <dgm:cxn modelId="{456A6DEF-6643-443C-8F98-4F0C633147F7}" srcId="{C2BA285B-DA0C-4B6F-BB55-4A571A05B433}" destId="{E484F434-BE45-47A8-8943-BD9763F28FA6}" srcOrd="1" destOrd="0" parTransId="{B02D2071-AEC9-4980-BBE1-FEAE6A55E500}" sibTransId="{F84F5E8D-295B-47A7-B204-7C005D2E1DBB}"/>
    <dgm:cxn modelId="{E33B68AF-DEA8-944C-B2CA-2AFFB546ECAB}" type="presParOf" srcId="{2D9B8A78-FDB7-3B49-A02C-C0AEF29AF96E}" destId="{58CDF43C-28E3-5747-AB6A-BD38F2AD1B00}" srcOrd="0" destOrd="0" presId="urn:microsoft.com/office/officeart/2008/layout/LinedList"/>
    <dgm:cxn modelId="{18D1B0BC-F4C8-D74A-9013-49B79C4BB98D}" type="presParOf" srcId="{2D9B8A78-FDB7-3B49-A02C-C0AEF29AF96E}" destId="{A91823B5-551E-A54D-B701-B80DF6D3CDCF}" srcOrd="1" destOrd="0" presId="urn:microsoft.com/office/officeart/2008/layout/LinedList"/>
    <dgm:cxn modelId="{7094A9FA-A332-8647-B71D-B61EB07BF834}" type="presParOf" srcId="{A91823B5-551E-A54D-B701-B80DF6D3CDCF}" destId="{0C3A121D-ADE9-8B40-AF81-D741F452EDF3}" srcOrd="0" destOrd="0" presId="urn:microsoft.com/office/officeart/2008/layout/LinedList"/>
    <dgm:cxn modelId="{ED63F0E5-188D-D640-B73E-B4DF595873E5}" type="presParOf" srcId="{A91823B5-551E-A54D-B701-B80DF6D3CDCF}" destId="{E109EFE1-248C-9C4F-8F8E-0374F599E1B4}" srcOrd="1" destOrd="0" presId="urn:microsoft.com/office/officeart/2008/layout/LinedList"/>
    <dgm:cxn modelId="{7D9C42E0-9E97-E340-A0E0-08CDD6EE6453}" type="presParOf" srcId="{2D9B8A78-FDB7-3B49-A02C-C0AEF29AF96E}" destId="{926A52BB-7285-8848-A689-6F635EBF1802}" srcOrd="2" destOrd="0" presId="urn:microsoft.com/office/officeart/2008/layout/LinedList"/>
    <dgm:cxn modelId="{C0199D9B-D815-FA43-B77F-C240DBF76D0A}" type="presParOf" srcId="{2D9B8A78-FDB7-3B49-A02C-C0AEF29AF96E}" destId="{94A518DE-D505-AD49-8A54-36662C9FED6C}" srcOrd="3" destOrd="0" presId="urn:microsoft.com/office/officeart/2008/layout/LinedList"/>
    <dgm:cxn modelId="{EC982954-1E66-7047-93D7-86F3994B055C}" type="presParOf" srcId="{94A518DE-D505-AD49-8A54-36662C9FED6C}" destId="{8FE6734A-936D-C949-A7CA-98734E908176}" srcOrd="0" destOrd="0" presId="urn:microsoft.com/office/officeart/2008/layout/LinedList"/>
    <dgm:cxn modelId="{0A320958-90EB-1D45-9EF5-EF54A58803DC}" type="presParOf" srcId="{94A518DE-D505-AD49-8A54-36662C9FED6C}" destId="{D29B9353-7B46-8C4C-B9A7-404C3E985E5C}" srcOrd="1" destOrd="0" presId="urn:microsoft.com/office/officeart/2008/layout/LinedList"/>
    <dgm:cxn modelId="{D186E0C4-5BFF-B440-A1FB-211782141EDD}" type="presParOf" srcId="{2D9B8A78-FDB7-3B49-A02C-C0AEF29AF96E}" destId="{5A780212-26B9-9746-9D59-7A271487E953}" srcOrd="4" destOrd="0" presId="urn:microsoft.com/office/officeart/2008/layout/LinedList"/>
    <dgm:cxn modelId="{24AECB4E-9ECE-A448-8C3A-8A2DC25A621E}" type="presParOf" srcId="{2D9B8A78-FDB7-3B49-A02C-C0AEF29AF96E}" destId="{0BBCFD35-C7E2-6342-8812-35972B6B4921}" srcOrd="5" destOrd="0" presId="urn:microsoft.com/office/officeart/2008/layout/LinedList"/>
    <dgm:cxn modelId="{113F1C09-6F59-E84E-9AF1-A55AB65EB130}" type="presParOf" srcId="{0BBCFD35-C7E2-6342-8812-35972B6B4921}" destId="{35F340AE-4EA5-F848-9547-892A36015A70}" srcOrd="0" destOrd="0" presId="urn:microsoft.com/office/officeart/2008/layout/LinedList"/>
    <dgm:cxn modelId="{26E18DE3-F633-0A46-8696-C0FB8E7342BE}" type="presParOf" srcId="{0BBCFD35-C7E2-6342-8812-35972B6B4921}" destId="{00ABECAC-CAE1-B345-B17F-9006D6FB62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534EA5-8A9F-45F8-8AC4-75237286DC9C}"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BBD05671-74C1-4B5C-B5B7-4D4D966DB455}">
      <dgm:prSet/>
      <dgm:spPr/>
      <dgm:t>
        <a:bodyPr/>
        <a:lstStyle/>
        <a:p>
          <a:r>
            <a:rPr lang="en-US"/>
            <a:t>Correct functional form</a:t>
          </a:r>
        </a:p>
      </dgm:t>
    </dgm:pt>
    <dgm:pt modelId="{800008FF-86E5-472F-A088-928C52272F23}" type="parTrans" cxnId="{B0D91C49-9534-472F-9CD2-03410D0716D2}">
      <dgm:prSet/>
      <dgm:spPr/>
      <dgm:t>
        <a:bodyPr/>
        <a:lstStyle/>
        <a:p>
          <a:endParaRPr lang="en-US"/>
        </a:p>
      </dgm:t>
    </dgm:pt>
    <dgm:pt modelId="{0A9A5603-118A-4CC1-9F31-63DC550F8367}" type="sibTrans" cxnId="{B0D91C49-9534-472F-9CD2-03410D0716D2}">
      <dgm:prSet/>
      <dgm:spPr/>
      <dgm:t>
        <a:bodyPr/>
        <a:lstStyle/>
        <a:p>
          <a:endParaRPr lang="en-US"/>
        </a:p>
      </dgm:t>
    </dgm:pt>
    <dgm:pt modelId="{093FFA6A-BA67-418D-882C-34FC4521208D}">
      <dgm:prSet/>
      <dgm:spPr/>
      <dgm:t>
        <a:bodyPr/>
        <a:lstStyle/>
        <a:p>
          <a:r>
            <a:rPr lang="en-US"/>
            <a:t>No omitted influences</a:t>
          </a:r>
        </a:p>
      </dgm:t>
    </dgm:pt>
    <dgm:pt modelId="{B7013F6D-083F-453C-AA0E-3AF758FEB16B}" type="parTrans" cxnId="{0FF4DEEC-477C-4951-AF1D-51F85884A3E9}">
      <dgm:prSet/>
      <dgm:spPr/>
      <dgm:t>
        <a:bodyPr/>
        <a:lstStyle/>
        <a:p>
          <a:endParaRPr lang="en-US"/>
        </a:p>
      </dgm:t>
    </dgm:pt>
    <dgm:pt modelId="{E8CD5555-58CB-4357-82D8-AEC548C5F9FC}" type="sibTrans" cxnId="{0FF4DEEC-477C-4951-AF1D-51F85884A3E9}">
      <dgm:prSet/>
      <dgm:spPr/>
      <dgm:t>
        <a:bodyPr/>
        <a:lstStyle/>
        <a:p>
          <a:endParaRPr lang="en-US"/>
        </a:p>
      </dgm:t>
    </dgm:pt>
    <dgm:pt modelId="{F9CFE09F-806D-49C5-82D5-955BCE8C4F56}">
      <dgm:prSet/>
      <dgm:spPr/>
      <dgm:t>
        <a:bodyPr/>
        <a:lstStyle/>
        <a:p>
          <a:r>
            <a:rPr lang="en-US"/>
            <a:t>Accurate measurement</a:t>
          </a:r>
        </a:p>
      </dgm:t>
    </dgm:pt>
    <dgm:pt modelId="{49CA8531-BFD3-4C35-A8B5-1C36539729C0}" type="parTrans" cxnId="{DDF6EE42-5525-4286-BBF6-EB6865E32FAA}">
      <dgm:prSet/>
      <dgm:spPr/>
      <dgm:t>
        <a:bodyPr/>
        <a:lstStyle/>
        <a:p>
          <a:endParaRPr lang="en-US"/>
        </a:p>
      </dgm:t>
    </dgm:pt>
    <dgm:pt modelId="{F564369D-CB1C-46B6-B656-6C1C5FBF7A82}" type="sibTrans" cxnId="{DDF6EE42-5525-4286-BBF6-EB6865E32FAA}">
      <dgm:prSet/>
      <dgm:spPr/>
      <dgm:t>
        <a:bodyPr/>
        <a:lstStyle/>
        <a:p>
          <a:endParaRPr lang="en-US"/>
        </a:p>
      </dgm:t>
    </dgm:pt>
    <dgm:pt modelId="{646BB61B-8842-4579-A976-94B526CFA1BA}">
      <dgm:prSet/>
      <dgm:spPr/>
      <dgm:t>
        <a:bodyPr/>
        <a:lstStyle/>
        <a:p>
          <a:r>
            <a:rPr lang="en-US" dirty="0"/>
            <a:t>Well-behaved residuals</a:t>
          </a:r>
        </a:p>
      </dgm:t>
    </dgm:pt>
    <dgm:pt modelId="{94D94403-52B4-489B-910A-C177B5178AFA}" type="parTrans" cxnId="{83948BA0-A9FA-40CB-BD74-2B664E812C14}">
      <dgm:prSet/>
      <dgm:spPr/>
      <dgm:t>
        <a:bodyPr/>
        <a:lstStyle/>
        <a:p>
          <a:endParaRPr lang="en-US"/>
        </a:p>
      </dgm:t>
    </dgm:pt>
    <dgm:pt modelId="{2582C8D0-ADA4-4B1F-8FA3-B4FB0254777F}" type="sibTrans" cxnId="{83948BA0-A9FA-40CB-BD74-2B664E812C14}">
      <dgm:prSet/>
      <dgm:spPr/>
      <dgm:t>
        <a:bodyPr/>
        <a:lstStyle/>
        <a:p>
          <a:endParaRPr lang="en-US"/>
        </a:p>
      </dgm:t>
    </dgm:pt>
    <dgm:pt modelId="{66B7DA85-DE89-0548-B637-ED7564FF03FE}" type="pres">
      <dgm:prSet presAssocID="{EF534EA5-8A9F-45F8-8AC4-75237286DC9C}" presName="linear" presStyleCnt="0">
        <dgm:presLayoutVars>
          <dgm:dir/>
          <dgm:animLvl val="lvl"/>
          <dgm:resizeHandles val="exact"/>
        </dgm:presLayoutVars>
      </dgm:prSet>
      <dgm:spPr/>
    </dgm:pt>
    <dgm:pt modelId="{0BE20727-E81E-7E47-A1C8-9C9E2C5FDF69}" type="pres">
      <dgm:prSet presAssocID="{BBD05671-74C1-4B5C-B5B7-4D4D966DB455}" presName="parentLin" presStyleCnt="0"/>
      <dgm:spPr/>
    </dgm:pt>
    <dgm:pt modelId="{3886F2EC-6CAE-354B-8476-D18F140A0545}" type="pres">
      <dgm:prSet presAssocID="{BBD05671-74C1-4B5C-B5B7-4D4D966DB455}" presName="parentLeftMargin" presStyleLbl="node1" presStyleIdx="0" presStyleCnt="4"/>
      <dgm:spPr/>
    </dgm:pt>
    <dgm:pt modelId="{A978C76A-8AA5-3847-A40D-780319CBAD0C}" type="pres">
      <dgm:prSet presAssocID="{BBD05671-74C1-4B5C-B5B7-4D4D966DB455}" presName="parentText" presStyleLbl="node1" presStyleIdx="0" presStyleCnt="4">
        <dgm:presLayoutVars>
          <dgm:chMax val="0"/>
          <dgm:bulletEnabled val="1"/>
        </dgm:presLayoutVars>
      </dgm:prSet>
      <dgm:spPr/>
    </dgm:pt>
    <dgm:pt modelId="{90BA128E-77AA-5F46-B292-E597953A7C14}" type="pres">
      <dgm:prSet presAssocID="{BBD05671-74C1-4B5C-B5B7-4D4D966DB455}" presName="negativeSpace" presStyleCnt="0"/>
      <dgm:spPr/>
    </dgm:pt>
    <dgm:pt modelId="{67D02894-2547-BE49-97E8-2D1E37567E00}" type="pres">
      <dgm:prSet presAssocID="{BBD05671-74C1-4B5C-B5B7-4D4D966DB455}" presName="childText" presStyleLbl="conFgAcc1" presStyleIdx="0" presStyleCnt="4">
        <dgm:presLayoutVars>
          <dgm:bulletEnabled val="1"/>
        </dgm:presLayoutVars>
      </dgm:prSet>
      <dgm:spPr/>
    </dgm:pt>
    <dgm:pt modelId="{8A8F0FEC-7AC3-E84F-AB33-DCEE69421D54}" type="pres">
      <dgm:prSet presAssocID="{0A9A5603-118A-4CC1-9F31-63DC550F8367}" presName="spaceBetweenRectangles" presStyleCnt="0"/>
      <dgm:spPr/>
    </dgm:pt>
    <dgm:pt modelId="{AD15FFA1-7437-084B-B28B-2B67EBCD1205}" type="pres">
      <dgm:prSet presAssocID="{093FFA6A-BA67-418D-882C-34FC4521208D}" presName="parentLin" presStyleCnt="0"/>
      <dgm:spPr/>
    </dgm:pt>
    <dgm:pt modelId="{867E285C-9309-CB4D-9BE0-3B6F6613DE53}" type="pres">
      <dgm:prSet presAssocID="{093FFA6A-BA67-418D-882C-34FC4521208D}" presName="parentLeftMargin" presStyleLbl="node1" presStyleIdx="0" presStyleCnt="4"/>
      <dgm:spPr/>
    </dgm:pt>
    <dgm:pt modelId="{458EEE9B-1FFC-4C44-A795-26A93D220801}" type="pres">
      <dgm:prSet presAssocID="{093FFA6A-BA67-418D-882C-34FC4521208D}" presName="parentText" presStyleLbl="node1" presStyleIdx="1" presStyleCnt="4">
        <dgm:presLayoutVars>
          <dgm:chMax val="0"/>
          <dgm:bulletEnabled val="1"/>
        </dgm:presLayoutVars>
      </dgm:prSet>
      <dgm:spPr/>
    </dgm:pt>
    <dgm:pt modelId="{DEE8559B-FF2F-D146-B42E-F6A1B74769DC}" type="pres">
      <dgm:prSet presAssocID="{093FFA6A-BA67-418D-882C-34FC4521208D}" presName="negativeSpace" presStyleCnt="0"/>
      <dgm:spPr/>
    </dgm:pt>
    <dgm:pt modelId="{4B93F9C6-EC82-7740-9E76-ABAEA9C4CE87}" type="pres">
      <dgm:prSet presAssocID="{093FFA6A-BA67-418D-882C-34FC4521208D}" presName="childText" presStyleLbl="conFgAcc1" presStyleIdx="1" presStyleCnt="4">
        <dgm:presLayoutVars>
          <dgm:bulletEnabled val="1"/>
        </dgm:presLayoutVars>
      </dgm:prSet>
      <dgm:spPr/>
    </dgm:pt>
    <dgm:pt modelId="{17814499-4C43-3445-9DCF-45CABA60BBF7}" type="pres">
      <dgm:prSet presAssocID="{E8CD5555-58CB-4357-82D8-AEC548C5F9FC}" presName="spaceBetweenRectangles" presStyleCnt="0"/>
      <dgm:spPr/>
    </dgm:pt>
    <dgm:pt modelId="{95AB933E-F65D-C744-96D7-2CE6CD8C043A}" type="pres">
      <dgm:prSet presAssocID="{F9CFE09F-806D-49C5-82D5-955BCE8C4F56}" presName="parentLin" presStyleCnt="0"/>
      <dgm:spPr/>
    </dgm:pt>
    <dgm:pt modelId="{61ABCA1F-97E7-AE44-91BC-FF4111EC7617}" type="pres">
      <dgm:prSet presAssocID="{F9CFE09F-806D-49C5-82D5-955BCE8C4F56}" presName="parentLeftMargin" presStyleLbl="node1" presStyleIdx="1" presStyleCnt="4"/>
      <dgm:spPr/>
    </dgm:pt>
    <dgm:pt modelId="{6D1D7F9C-49E3-3E4C-A0F4-8F84E83E8D58}" type="pres">
      <dgm:prSet presAssocID="{F9CFE09F-806D-49C5-82D5-955BCE8C4F56}" presName="parentText" presStyleLbl="node1" presStyleIdx="2" presStyleCnt="4">
        <dgm:presLayoutVars>
          <dgm:chMax val="0"/>
          <dgm:bulletEnabled val="1"/>
        </dgm:presLayoutVars>
      </dgm:prSet>
      <dgm:spPr/>
    </dgm:pt>
    <dgm:pt modelId="{DE05EFFC-496C-744F-995A-874BDF33E6F7}" type="pres">
      <dgm:prSet presAssocID="{F9CFE09F-806D-49C5-82D5-955BCE8C4F56}" presName="negativeSpace" presStyleCnt="0"/>
      <dgm:spPr/>
    </dgm:pt>
    <dgm:pt modelId="{F0B732D5-D668-8F48-8C0E-1EFDEFBA0CB4}" type="pres">
      <dgm:prSet presAssocID="{F9CFE09F-806D-49C5-82D5-955BCE8C4F56}" presName="childText" presStyleLbl="conFgAcc1" presStyleIdx="2" presStyleCnt="4">
        <dgm:presLayoutVars>
          <dgm:bulletEnabled val="1"/>
        </dgm:presLayoutVars>
      </dgm:prSet>
      <dgm:spPr/>
    </dgm:pt>
    <dgm:pt modelId="{6D6B1DCE-35C5-E14B-A9C4-1247B30B7D7E}" type="pres">
      <dgm:prSet presAssocID="{F564369D-CB1C-46B6-B656-6C1C5FBF7A82}" presName="spaceBetweenRectangles" presStyleCnt="0"/>
      <dgm:spPr/>
    </dgm:pt>
    <dgm:pt modelId="{C7EAD547-FE98-BA42-AD13-1C47F81BCCB7}" type="pres">
      <dgm:prSet presAssocID="{646BB61B-8842-4579-A976-94B526CFA1BA}" presName="parentLin" presStyleCnt="0"/>
      <dgm:spPr/>
    </dgm:pt>
    <dgm:pt modelId="{970A2E7F-9F99-C147-B7A3-F868BF4C67E0}" type="pres">
      <dgm:prSet presAssocID="{646BB61B-8842-4579-A976-94B526CFA1BA}" presName="parentLeftMargin" presStyleLbl="node1" presStyleIdx="2" presStyleCnt="4"/>
      <dgm:spPr/>
    </dgm:pt>
    <dgm:pt modelId="{2358AC0B-C2DC-FD4F-A31C-E234E5FE3038}" type="pres">
      <dgm:prSet presAssocID="{646BB61B-8842-4579-A976-94B526CFA1BA}" presName="parentText" presStyleLbl="node1" presStyleIdx="3" presStyleCnt="4">
        <dgm:presLayoutVars>
          <dgm:chMax val="0"/>
          <dgm:bulletEnabled val="1"/>
        </dgm:presLayoutVars>
      </dgm:prSet>
      <dgm:spPr/>
    </dgm:pt>
    <dgm:pt modelId="{9FAA51C9-55D6-8F4F-B53D-FD4FB945437B}" type="pres">
      <dgm:prSet presAssocID="{646BB61B-8842-4579-A976-94B526CFA1BA}" presName="negativeSpace" presStyleCnt="0"/>
      <dgm:spPr/>
    </dgm:pt>
    <dgm:pt modelId="{98809843-88D0-3240-83B9-5743382EEAA4}" type="pres">
      <dgm:prSet presAssocID="{646BB61B-8842-4579-A976-94B526CFA1BA}" presName="childText" presStyleLbl="conFgAcc1" presStyleIdx="3" presStyleCnt="4">
        <dgm:presLayoutVars>
          <dgm:bulletEnabled val="1"/>
        </dgm:presLayoutVars>
      </dgm:prSet>
      <dgm:spPr/>
    </dgm:pt>
  </dgm:ptLst>
  <dgm:cxnLst>
    <dgm:cxn modelId="{A1B5C92C-5A3D-3C48-A831-E35297875081}" type="presOf" srcId="{EF534EA5-8A9F-45F8-8AC4-75237286DC9C}" destId="{66B7DA85-DE89-0548-B637-ED7564FF03FE}" srcOrd="0" destOrd="0" presId="urn:microsoft.com/office/officeart/2005/8/layout/list1"/>
    <dgm:cxn modelId="{69CC5E2D-4703-4447-A3E8-B3252E178232}" type="presOf" srcId="{BBD05671-74C1-4B5C-B5B7-4D4D966DB455}" destId="{A978C76A-8AA5-3847-A40D-780319CBAD0C}" srcOrd="1" destOrd="0" presId="urn:microsoft.com/office/officeart/2005/8/layout/list1"/>
    <dgm:cxn modelId="{7A8EA130-9FAE-7F4B-91ED-37D41442A667}" type="presOf" srcId="{646BB61B-8842-4579-A976-94B526CFA1BA}" destId="{970A2E7F-9F99-C147-B7A3-F868BF4C67E0}" srcOrd="0" destOrd="0" presId="urn:microsoft.com/office/officeart/2005/8/layout/list1"/>
    <dgm:cxn modelId="{DDF6EE42-5525-4286-BBF6-EB6865E32FAA}" srcId="{EF534EA5-8A9F-45F8-8AC4-75237286DC9C}" destId="{F9CFE09F-806D-49C5-82D5-955BCE8C4F56}" srcOrd="2" destOrd="0" parTransId="{49CA8531-BFD3-4C35-A8B5-1C36539729C0}" sibTransId="{F564369D-CB1C-46B6-B656-6C1C5FBF7A82}"/>
    <dgm:cxn modelId="{C7646946-804D-564D-96B0-7F5F8E122969}" type="presOf" srcId="{F9CFE09F-806D-49C5-82D5-955BCE8C4F56}" destId="{6D1D7F9C-49E3-3E4C-A0F4-8F84E83E8D58}" srcOrd="1" destOrd="0" presId="urn:microsoft.com/office/officeart/2005/8/layout/list1"/>
    <dgm:cxn modelId="{B0D91C49-9534-472F-9CD2-03410D0716D2}" srcId="{EF534EA5-8A9F-45F8-8AC4-75237286DC9C}" destId="{BBD05671-74C1-4B5C-B5B7-4D4D966DB455}" srcOrd="0" destOrd="0" parTransId="{800008FF-86E5-472F-A088-928C52272F23}" sibTransId="{0A9A5603-118A-4CC1-9F31-63DC550F8367}"/>
    <dgm:cxn modelId="{9B9A3B5C-A583-F947-B8E0-BCF40BF56B54}" type="presOf" srcId="{F9CFE09F-806D-49C5-82D5-955BCE8C4F56}" destId="{61ABCA1F-97E7-AE44-91BC-FF4111EC7617}" srcOrd="0" destOrd="0" presId="urn:microsoft.com/office/officeart/2005/8/layout/list1"/>
    <dgm:cxn modelId="{918A916B-3DD1-C24F-B469-9F07F912B76F}" type="presOf" srcId="{093FFA6A-BA67-418D-882C-34FC4521208D}" destId="{458EEE9B-1FFC-4C44-A795-26A93D220801}" srcOrd="1" destOrd="0" presId="urn:microsoft.com/office/officeart/2005/8/layout/list1"/>
    <dgm:cxn modelId="{0533ED76-80E6-784B-A6C2-397FFF77C168}" type="presOf" srcId="{646BB61B-8842-4579-A976-94B526CFA1BA}" destId="{2358AC0B-C2DC-FD4F-A31C-E234E5FE3038}" srcOrd="1" destOrd="0" presId="urn:microsoft.com/office/officeart/2005/8/layout/list1"/>
    <dgm:cxn modelId="{CA22B98B-1FE0-314D-9864-DE022FDE8A7E}" type="presOf" srcId="{BBD05671-74C1-4B5C-B5B7-4D4D966DB455}" destId="{3886F2EC-6CAE-354B-8476-D18F140A0545}" srcOrd="0" destOrd="0" presId="urn:microsoft.com/office/officeart/2005/8/layout/list1"/>
    <dgm:cxn modelId="{83948BA0-A9FA-40CB-BD74-2B664E812C14}" srcId="{EF534EA5-8A9F-45F8-8AC4-75237286DC9C}" destId="{646BB61B-8842-4579-A976-94B526CFA1BA}" srcOrd="3" destOrd="0" parTransId="{94D94403-52B4-489B-910A-C177B5178AFA}" sibTransId="{2582C8D0-ADA4-4B1F-8FA3-B4FB0254777F}"/>
    <dgm:cxn modelId="{689411E7-5A20-0649-BF02-F45626AFCEC4}" type="presOf" srcId="{093FFA6A-BA67-418D-882C-34FC4521208D}" destId="{867E285C-9309-CB4D-9BE0-3B6F6613DE53}" srcOrd="0" destOrd="0" presId="urn:microsoft.com/office/officeart/2005/8/layout/list1"/>
    <dgm:cxn modelId="{0FF4DEEC-477C-4951-AF1D-51F85884A3E9}" srcId="{EF534EA5-8A9F-45F8-8AC4-75237286DC9C}" destId="{093FFA6A-BA67-418D-882C-34FC4521208D}" srcOrd="1" destOrd="0" parTransId="{B7013F6D-083F-453C-AA0E-3AF758FEB16B}" sibTransId="{E8CD5555-58CB-4357-82D8-AEC548C5F9FC}"/>
    <dgm:cxn modelId="{B3FCDEC4-5475-574E-B175-D2AD54590F5A}" type="presParOf" srcId="{66B7DA85-DE89-0548-B637-ED7564FF03FE}" destId="{0BE20727-E81E-7E47-A1C8-9C9E2C5FDF69}" srcOrd="0" destOrd="0" presId="urn:microsoft.com/office/officeart/2005/8/layout/list1"/>
    <dgm:cxn modelId="{F758880D-387D-3D4B-8E14-686ECA8373B4}" type="presParOf" srcId="{0BE20727-E81E-7E47-A1C8-9C9E2C5FDF69}" destId="{3886F2EC-6CAE-354B-8476-D18F140A0545}" srcOrd="0" destOrd="0" presId="urn:microsoft.com/office/officeart/2005/8/layout/list1"/>
    <dgm:cxn modelId="{659DBE36-CAE0-1E46-8833-1E35D026574C}" type="presParOf" srcId="{0BE20727-E81E-7E47-A1C8-9C9E2C5FDF69}" destId="{A978C76A-8AA5-3847-A40D-780319CBAD0C}" srcOrd="1" destOrd="0" presId="urn:microsoft.com/office/officeart/2005/8/layout/list1"/>
    <dgm:cxn modelId="{E48F3A6E-E80D-4841-B6E9-0DED6712C948}" type="presParOf" srcId="{66B7DA85-DE89-0548-B637-ED7564FF03FE}" destId="{90BA128E-77AA-5F46-B292-E597953A7C14}" srcOrd="1" destOrd="0" presId="urn:microsoft.com/office/officeart/2005/8/layout/list1"/>
    <dgm:cxn modelId="{D0F05B3D-276D-E146-9BD8-1AF034219C80}" type="presParOf" srcId="{66B7DA85-DE89-0548-B637-ED7564FF03FE}" destId="{67D02894-2547-BE49-97E8-2D1E37567E00}" srcOrd="2" destOrd="0" presId="urn:microsoft.com/office/officeart/2005/8/layout/list1"/>
    <dgm:cxn modelId="{492D7422-3CB5-7646-848B-BF949EE35BA9}" type="presParOf" srcId="{66B7DA85-DE89-0548-B637-ED7564FF03FE}" destId="{8A8F0FEC-7AC3-E84F-AB33-DCEE69421D54}" srcOrd="3" destOrd="0" presId="urn:microsoft.com/office/officeart/2005/8/layout/list1"/>
    <dgm:cxn modelId="{D6964134-2143-AA4B-8DC3-67510D0FD93A}" type="presParOf" srcId="{66B7DA85-DE89-0548-B637-ED7564FF03FE}" destId="{AD15FFA1-7437-084B-B28B-2B67EBCD1205}" srcOrd="4" destOrd="0" presId="urn:microsoft.com/office/officeart/2005/8/layout/list1"/>
    <dgm:cxn modelId="{45DBAF9E-DA97-DC46-8EF5-206482D078D5}" type="presParOf" srcId="{AD15FFA1-7437-084B-B28B-2B67EBCD1205}" destId="{867E285C-9309-CB4D-9BE0-3B6F6613DE53}" srcOrd="0" destOrd="0" presId="urn:microsoft.com/office/officeart/2005/8/layout/list1"/>
    <dgm:cxn modelId="{C2897F45-9F48-5D48-837D-0A976B21DC8E}" type="presParOf" srcId="{AD15FFA1-7437-084B-B28B-2B67EBCD1205}" destId="{458EEE9B-1FFC-4C44-A795-26A93D220801}" srcOrd="1" destOrd="0" presId="urn:microsoft.com/office/officeart/2005/8/layout/list1"/>
    <dgm:cxn modelId="{CE102F89-31E8-CB48-AC72-32244C8C2E35}" type="presParOf" srcId="{66B7DA85-DE89-0548-B637-ED7564FF03FE}" destId="{DEE8559B-FF2F-D146-B42E-F6A1B74769DC}" srcOrd="5" destOrd="0" presId="urn:microsoft.com/office/officeart/2005/8/layout/list1"/>
    <dgm:cxn modelId="{FD960CEA-91EE-AA4A-8B0F-FC01A44310B8}" type="presParOf" srcId="{66B7DA85-DE89-0548-B637-ED7564FF03FE}" destId="{4B93F9C6-EC82-7740-9E76-ABAEA9C4CE87}" srcOrd="6" destOrd="0" presId="urn:microsoft.com/office/officeart/2005/8/layout/list1"/>
    <dgm:cxn modelId="{95CB307A-E4BC-684C-B407-12B57CF0F30D}" type="presParOf" srcId="{66B7DA85-DE89-0548-B637-ED7564FF03FE}" destId="{17814499-4C43-3445-9DCF-45CABA60BBF7}" srcOrd="7" destOrd="0" presId="urn:microsoft.com/office/officeart/2005/8/layout/list1"/>
    <dgm:cxn modelId="{A1117002-AF7A-CF48-9C84-5F403840F816}" type="presParOf" srcId="{66B7DA85-DE89-0548-B637-ED7564FF03FE}" destId="{95AB933E-F65D-C744-96D7-2CE6CD8C043A}" srcOrd="8" destOrd="0" presId="urn:microsoft.com/office/officeart/2005/8/layout/list1"/>
    <dgm:cxn modelId="{24FD9766-0641-2B4A-8D5B-2AE56747308D}" type="presParOf" srcId="{95AB933E-F65D-C744-96D7-2CE6CD8C043A}" destId="{61ABCA1F-97E7-AE44-91BC-FF4111EC7617}" srcOrd="0" destOrd="0" presId="urn:microsoft.com/office/officeart/2005/8/layout/list1"/>
    <dgm:cxn modelId="{4AADC82C-8C22-874D-B727-0644B829D52B}" type="presParOf" srcId="{95AB933E-F65D-C744-96D7-2CE6CD8C043A}" destId="{6D1D7F9C-49E3-3E4C-A0F4-8F84E83E8D58}" srcOrd="1" destOrd="0" presId="urn:microsoft.com/office/officeart/2005/8/layout/list1"/>
    <dgm:cxn modelId="{1B1A0151-4E4E-F94B-9D5C-2558C5F73152}" type="presParOf" srcId="{66B7DA85-DE89-0548-B637-ED7564FF03FE}" destId="{DE05EFFC-496C-744F-995A-874BDF33E6F7}" srcOrd="9" destOrd="0" presId="urn:microsoft.com/office/officeart/2005/8/layout/list1"/>
    <dgm:cxn modelId="{539D6D6E-5767-9843-A462-5808CBA49F82}" type="presParOf" srcId="{66B7DA85-DE89-0548-B637-ED7564FF03FE}" destId="{F0B732D5-D668-8F48-8C0E-1EFDEFBA0CB4}" srcOrd="10" destOrd="0" presId="urn:microsoft.com/office/officeart/2005/8/layout/list1"/>
    <dgm:cxn modelId="{09084849-606A-4341-8F97-B81696A9E5AF}" type="presParOf" srcId="{66B7DA85-DE89-0548-B637-ED7564FF03FE}" destId="{6D6B1DCE-35C5-E14B-A9C4-1247B30B7D7E}" srcOrd="11" destOrd="0" presId="urn:microsoft.com/office/officeart/2005/8/layout/list1"/>
    <dgm:cxn modelId="{1D38BA3C-5F08-CC43-AED1-4CB4AA39B469}" type="presParOf" srcId="{66B7DA85-DE89-0548-B637-ED7564FF03FE}" destId="{C7EAD547-FE98-BA42-AD13-1C47F81BCCB7}" srcOrd="12" destOrd="0" presId="urn:microsoft.com/office/officeart/2005/8/layout/list1"/>
    <dgm:cxn modelId="{C6EE02DF-9C95-BC4A-BFAB-F20C51BE3578}" type="presParOf" srcId="{C7EAD547-FE98-BA42-AD13-1C47F81BCCB7}" destId="{970A2E7F-9F99-C147-B7A3-F868BF4C67E0}" srcOrd="0" destOrd="0" presId="urn:microsoft.com/office/officeart/2005/8/layout/list1"/>
    <dgm:cxn modelId="{57A53C57-8A8F-A647-B80B-3C3232CCAB2B}" type="presParOf" srcId="{C7EAD547-FE98-BA42-AD13-1C47F81BCCB7}" destId="{2358AC0B-C2DC-FD4F-A31C-E234E5FE3038}" srcOrd="1" destOrd="0" presId="urn:microsoft.com/office/officeart/2005/8/layout/list1"/>
    <dgm:cxn modelId="{8ABED18C-5747-3944-8FC9-488800869F60}" type="presParOf" srcId="{66B7DA85-DE89-0548-B637-ED7564FF03FE}" destId="{9FAA51C9-55D6-8F4F-B53D-FD4FB945437B}" srcOrd="13" destOrd="0" presId="urn:microsoft.com/office/officeart/2005/8/layout/list1"/>
    <dgm:cxn modelId="{A8BCF1E2-B8C0-1344-85F7-0756A00BE629}" type="presParOf" srcId="{66B7DA85-DE89-0548-B637-ED7564FF03FE}" destId="{98809843-88D0-3240-83B9-5743382EEAA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7A5EB2-2C2A-452D-BBA7-447D46D7584F}" type="doc">
      <dgm:prSet loTypeId="urn:microsoft.com/office/officeart/2005/8/layout/vProcess5" loCatId="process" qsTypeId="urn:microsoft.com/office/officeart/2005/8/quickstyle/simple5" qsCatId="simple" csTypeId="urn:microsoft.com/office/officeart/2005/8/colors/accent0_3" csCatId="mainScheme"/>
      <dgm:spPr/>
      <dgm:t>
        <a:bodyPr/>
        <a:lstStyle/>
        <a:p>
          <a:endParaRPr lang="en-US"/>
        </a:p>
      </dgm:t>
    </dgm:pt>
    <dgm:pt modelId="{00D11A58-61BF-40F8-BE5A-011AE1EC7621}">
      <dgm:prSet/>
      <dgm:spPr/>
      <dgm:t>
        <a:bodyPr/>
        <a:lstStyle/>
        <a:p>
          <a:r>
            <a:rPr lang="en-US"/>
            <a:t>Measurements are valid and reliable</a:t>
          </a:r>
        </a:p>
      </dgm:t>
    </dgm:pt>
    <dgm:pt modelId="{44C6D616-FB1C-4573-8CDE-02E9FA4D485F}" type="parTrans" cxnId="{57E2E72C-7F83-469E-B0C6-0B5E05452FD6}">
      <dgm:prSet/>
      <dgm:spPr/>
      <dgm:t>
        <a:bodyPr/>
        <a:lstStyle/>
        <a:p>
          <a:endParaRPr lang="en-US"/>
        </a:p>
      </dgm:t>
    </dgm:pt>
    <dgm:pt modelId="{0DA5DB9C-B858-4056-8573-5D075BA191BB}" type="sibTrans" cxnId="{57E2E72C-7F83-469E-B0C6-0B5E05452FD6}">
      <dgm:prSet/>
      <dgm:spPr/>
      <dgm:t>
        <a:bodyPr/>
        <a:lstStyle/>
        <a:p>
          <a:endParaRPr lang="en-US"/>
        </a:p>
      </dgm:t>
    </dgm:pt>
    <dgm:pt modelId="{3D863860-D1E8-412E-8F97-BE5B4C808156}">
      <dgm:prSet/>
      <dgm:spPr/>
      <dgm:t>
        <a:bodyPr/>
        <a:lstStyle/>
        <a:p>
          <a:r>
            <a:rPr lang="en-US"/>
            <a:t>Unreliable measures can’t be valid</a:t>
          </a:r>
        </a:p>
      </dgm:t>
    </dgm:pt>
    <dgm:pt modelId="{E9D92BE4-650B-4123-8FB4-960426AE0128}" type="parTrans" cxnId="{6D125056-3FD1-4F34-804B-B31A832EE5C9}">
      <dgm:prSet/>
      <dgm:spPr/>
      <dgm:t>
        <a:bodyPr/>
        <a:lstStyle/>
        <a:p>
          <a:endParaRPr lang="en-US"/>
        </a:p>
      </dgm:t>
    </dgm:pt>
    <dgm:pt modelId="{FFB9916A-650A-4370-9543-B80E2D445895}" type="sibTrans" cxnId="{6D125056-3FD1-4F34-804B-B31A832EE5C9}">
      <dgm:prSet/>
      <dgm:spPr/>
      <dgm:t>
        <a:bodyPr/>
        <a:lstStyle/>
        <a:p>
          <a:endParaRPr lang="en-US"/>
        </a:p>
      </dgm:t>
    </dgm:pt>
    <dgm:pt modelId="{131660C6-A02E-4D2D-BEA3-25EDBC5EEA62}">
      <dgm:prSet/>
      <dgm:spPr/>
      <dgm:t>
        <a:bodyPr/>
        <a:lstStyle/>
        <a:p>
          <a:r>
            <a:rPr lang="en-US"/>
            <a:t>Reliable measures don’t necessarily measure just one construct or even your construct</a:t>
          </a:r>
        </a:p>
      </dgm:t>
    </dgm:pt>
    <dgm:pt modelId="{40CFD617-2CBF-4FDC-BAD5-5FA4327D19D6}" type="parTrans" cxnId="{16CAFAC9-69C6-4140-A801-2BD9481CD4BF}">
      <dgm:prSet/>
      <dgm:spPr/>
      <dgm:t>
        <a:bodyPr/>
        <a:lstStyle/>
        <a:p>
          <a:endParaRPr lang="en-US"/>
        </a:p>
      </dgm:t>
    </dgm:pt>
    <dgm:pt modelId="{DFC3F521-8F9D-4633-BA33-3F2343022C91}" type="sibTrans" cxnId="{16CAFAC9-69C6-4140-A801-2BD9481CD4BF}">
      <dgm:prSet/>
      <dgm:spPr/>
      <dgm:t>
        <a:bodyPr/>
        <a:lstStyle/>
        <a:p>
          <a:endParaRPr lang="en-US"/>
        </a:p>
      </dgm:t>
    </dgm:pt>
    <dgm:pt modelId="{8FB771FF-07AA-7144-9176-5BE0385B6369}" type="pres">
      <dgm:prSet presAssocID="{167A5EB2-2C2A-452D-BBA7-447D46D7584F}" presName="outerComposite" presStyleCnt="0">
        <dgm:presLayoutVars>
          <dgm:chMax val="5"/>
          <dgm:dir/>
          <dgm:resizeHandles val="exact"/>
        </dgm:presLayoutVars>
      </dgm:prSet>
      <dgm:spPr/>
    </dgm:pt>
    <dgm:pt modelId="{453843E9-B521-934E-83C6-A6F01140C92D}" type="pres">
      <dgm:prSet presAssocID="{167A5EB2-2C2A-452D-BBA7-447D46D7584F}" presName="dummyMaxCanvas" presStyleCnt="0">
        <dgm:presLayoutVars/>
      </dgm:prSet>
      <dgm:spPr/>
    </dgm:pt>
    <dgm:pt modelId="{1A69F1B8-2123-E143-AE37-87B5D0632F05}" type="pres">
      <dgm:prSet presAssocID="{167A5EB2-2C2A-452D-BBA7-447D46D7584F}" presName="ThreeNodes_1" presStyleLbl="node1" presStyleIdx="0" presStyleCnt="3">
        <dgm:presLayoutVars>
          <dgm:bulletEnabled val="1"/>
        </dgm:presLayoutVars>
      </dgm:prSet>
      <dgm:spPr/>
    </dgm:pt>
    <dgm:pt modelId="{DDAA7751-D83B-1A4B-8183-2D71FDF0166D}" type="pres">
      <dgm:prSet presAssocID="{167A5EB2-2C2A-452D-BBA7-447D46D7584F}" presName="ThreeNodes_2" presStyleLbl="node1" presStyleIdx="1" presStyleCnt="3">
        <dgm:presLayoutVars>
          <dgm:bulletEnabled val="1"/>
        </dgm:presLayoutVars>
      </dgm:prSet>
      <dgm:spPr/>
    </dgm:pt>
    <dgm:pt modelId="{EE884691-8192-F541-99D6-C8CB60398482}" type="pres">
      <dgm:prSet presAssocID="{167A5EB2-2C2A-452D-BBA7-447D46D7584F}" presName="ThreeNodes_3" presStyleLbl="node1" presStyleIdx="2" presStyleCnt="3">
        <dgm:presLayoutVars>
          <dgm:bulletEnabled val="1"/>
        </dgm:presLayoutVars>
      </dgm:prSet>
      <dgm:spPr/>
    </dgm:pt>
    <dgm:pt modelId="{14689DAA-4364-9640-8876-900DA27B581C}" type="pres">
      <dgm:prSet presAssocID="{167A5EB2-2C2A-452D-BBA7-447D46D7584F}" presName="ThreeConn_1-2" presStyleLbl="fgAccFollowNode1" presStyleIdx="0" presStyleCnt="2">
        <dgm:presLayoutVars>
          <dgm:bulletEnabled val="1"/>
        </dgm:presLayoutVars>
      </dgm:prSet>
      <dgm:spPr/>
    </dgm:pt>
    <dgm:pt modelId="{38CE8C37-45A0-1644-9762-D37938EB14C4}" type="pres">
      <dgm:prSet presAssocID="{167A5EB2-2C2A-452D-BBA7-447D46D7584F}" presName="ThreeConn_2-3" presStyleLbl="fgAccFollowNode1" presStyleIdx="1" presStyleCnt="2">
        <dgm:presLayoutVars>
          <dgm:bulletEnabled val="1"/>
        </dgm:presLayoutVars>
      </dgm:prSet>
      <dgm:spPr/>
    </dgm:pt>
    <dgm:pt modelId="{A1C5D79D-AE66-D348-BF83-A26B854D9604}" type="pres">
      <dgm:prSet presAssocID="{167A5EB2-2C2A-452D-BBA7-447D46D7584F}" presName="ThreeNodes_1_text" presStyleLbl="node1" presStyleIdx="2" presStyleCnt="3">
        <dgm:presLayoutVars>
          <dgm:bulletEnabled val="1"/>
        </dgm:presLayoutVars>
      </dgm:prSet>
      <dgm:spPr/>
    </dgm:pt>
    <dgm:pt modelId="{C183C95D-A3DD-314D-90D6-CBE56E15E238}" type="pres">
      <dgm:prSet presAssocID="{167A5EB2-2C2A-452D-BBA7-447D46D7584F}" presName="ThreeNodes_2_text" presStyleLbl="node1" presStyleIdx="2" presStyleCnt="3">
        <dgm:presLayoutVars>
          <dgm:bulletEnabled val="1"/>
        </dgm:presLayoutVars>
      </dgm:prSet>
      <dgm:spPr/>
    </dgm:pt>
    <dgm:pt modelId="{1A9AA906-5965-0A46-BB23-1681F5532854}" type="pres">
      <dgm:prSet presAssocID="{167A5EB2-2C2A-452D-BBA7-447D46D7584F}" presName="ThreeNodes_3_text" presStyleLbl="node1" presStyleIdx="2" presStyleCnt="3">
        <dgm:presLayoutVars>
          <dgm:bulletEnabled val="1"/>
        </dgm:presLayoutVars>
      </dgm:prSet>
      <dgm:spPr/>
    </dgm:pt>
  </dgm:ptLst>
  <dgm:cxnLst>
    <dgm:cxn modelId="{4FD8BC1B-B784-D340-A2FD-543E86E290FD}" type="presOf" srcId="{131660C6-A02E-4D2D-BEA3-25EDBC5EEA62}" destId="{1A9AA906-5965-0A46-BB23-1681F5532854}" srcOrd="1" destOrd="0" presId="urn:microsoft.com/office/officeart/2005/8/layout/vProcess5"/>
    <dgm:cxn modelId="{1FB22922-DE3B-9146-B28D-D767C48FA3E6}" type="presOf" srcId="{3D863860-D1E8-412E-8F97-BE5B4C808156}" destId="{DDAA7751-D83B-1A4B-8183-2D71FDF0166D}" srcOrd="0" destOrd="0" presId="urn:microsoft.com/office/officeart/2005/8/layout/vProcess5"/>
    <dgm:cxn modelId="{57E2E72C-7F83-469E-B0C6-0B5E05452FD6}" srcId="{167A5EB2-2C2A-452D-BBA7-447D46D7584F}" destId="{00D11A58-61BF-40F8-BE5A-011AE1EC7621}" srcOrd="0" destOrd="0" parTransId="{44C6D616-FB1C-4573-8CDE-02E9FA4D485F}" sibTransId="{0DA5DB9C-B858-4056-8573-5D075BA191BB}"/>
    <dgm:cxn modelId="{8E754A40-1AAA-7442-9E8E-79EB9210F73B}" type="presOf" srcId="{FFB9916A-650A-4370-9543-B80E2D445895}" destId="{38CE8C37-45A0-1644-9762-D37938EB14C4}" srcOrd="0" destOrd="0" presId="urn:microsoft.com/office/officeart/2005/8/layout/vProcess5"/>
    <dgm:cxn modelId="{6D125056-3FD1-4F34-804B-B31A832EE5C9}" srcId="{167A5EB2-2C2A-452D-BBA7-447D46D7584F}" destId="{3D863860-D1E8-412E-8F97-BE5B4C808156}" srcOrd="1" destOrd="0" parTransId="{E9D92BE4-650B-4123-8FB4-960426AE0128}" sibTransId="{FFB9916A-650A-4370-9543-B80E2D445895}"/>
    <dgm:cxn modelId="{2B2E1973-38D2-DF4B-83C5-897FB96D6ECB}" type="presOf" srcId="{00D11A58-61BF-40F8-BE5A-011AE1EC7621}" destId="{A1C5D79D-AE66-D348-BF83-A26B854D9604}" srcOrd="1" destOrd="0" presId="urn:microsoft.com/office/officeart/2005/8/layout/vProcess5"/>
    <dgm:cxn modelId="{D6581375-64B7-CF46-9930-335417110168}" type="presOf" srcId="{167A5EB2-2C2A-452D-BBA7-447D46D7584F}" destId="{8FB771FF-07AA-7144-9176-5BE0385B6369}" srcOrd="0" destOrd="0" presId="urn:microsoft.com/office/officeart/2005/8/layout/vProcess5"/>
    <dgm:cxn modelId="{2F623082-A31A-9E43-86F5-66E7B16A10A6}" type="presOf" srcId="{131660C6-A02E-4D2D-BEA3-25EDBC5EEA62}" destId="{EE884691-8192-F541-99D6-C8CB60398482}" srcOrd="0" destOrd="0" presId="urn:microsoft.com/office/officeart/2005/8/layout/vProcess5"/>
    <dgm:cxn modelId="{F012D8C2-4F19-DE40-8CC2-7577C6840E85}" type="presOf" srcId="{3D863860-D1E8-412E-8F97-BE5B4C808156}" destId="{C183C95D-A3DD-314D-90D6-CBE56E15E238}" srcOrd="1" destOrd="0" presId="urn:microsoft.com/office/officeart/2005/8/layout/vProcess5"/>
    <dgm:cxn modelId="{16CAFAC9-69C6-4140-A801-2BD9481CD4BF}" srcId="{167A5EB2-2C2A-452D-BBA7-447D46D7584F}" destId="{131660C6-A02E-4D2D-BEA3-25EDBC5EEA62}" srcOrd="2" destOrd="0" parTransId="{40CFD617-2CBF-4FDC-BAD5-5FA4327D19D6}" sibTransId="{DFC3F521-8F9D-4633-BA33-3F2343022C91}"/>
    <dgm:cxn modelId="{8D604AD0-BB17-314D-A966-1C2905A48051}" type="presOf" srcId="{00D11A58-61BF-40F8-BE5A-011AE1EC7621}" destId="{1A69F1B8-2123-E143-AE37-87B5D0632F05}" srcOrd="0" destOrd="0" presId="urn:microsoft.com/office/officeart/2005/8/layout/vProcess5"/>
    <dgm:cxn modelId="{DC2ECDED-5201-7040-938F-54C09F778508}" type="presOf" srcId="{0DA5DB9C-B858-4056-8573-5D075BA191BB}" destId="{14689DAA-4364-9640-8876-900DA27B581C}" srcOrd="0" destOrd="0" presId="urn:microsoft.com/office/officeart/2005/8/layout/vProcess5"/>
    <dgm:cxn modelId="{913ECFC9-40E0-A34A-88A6-6EC8BC7B976A}" type="presParOf" srcId="{8FB771FF-07AA-7144-9176-5BE0385B6369}" destId="{453843E9-B521-934E-83C6-A6F01140C92D}" srcOrd="0" destOrd="0" presId="urn:microsoft.com/office/officeart/2005/8/layout/vProcess5"/>
    <dgm:cxn modelId="{7D6E0F67-58D6-1E4A-B2BB-1F521A083A21}" type="presParOf" srcId="{8FB771FF-07AA-7144-9176-5BE0385B6369}" destId="{1A69F1B8-2123-E143-AE37-87B5D0632F05}" srcOrd="1" destOrd="0" presId="urn:microsoft.com/office/officeart/2005/8/layout/vProcess5"/>
    <dgm:cxn modelId="{D5168027-05E9-7148-B44B-AD5FE5820540}" type="presParOf" srcId="{8FB771FF-07AA-7144-9176-5BE0385B6369}" destId="{DDAA7751-D83B-1A4B-8183-2D71FDF0166D}" srcOrd="2" destOrd="0" presId="urn:microsoft.com/office/officeart/2005/8/layout/vProcess5"/>
    <dgm:cxn modelId="{03BCBE52-457D-1744-BF9F-F7FFA5AF4292}" type="presParOf" srcId="{8FB771FF-07AA-7144-9176-5BE0385B6369}" destId="{EE884691-8192-F541-99D6-C8CB60398482}" srcOrd="3" destOrd="0" presId="urn:microsoft.com/office/officeart/2005/8/layout/vProcess5"/>
    <dgm:cxn modelId="{04AE37A3-A7A6-4442-91EB-27AC43A9A411}" type="presParOf" srcId="{8FB771FF-07AA-7144-9176-5BE0385B6369}" destId="{14689DAA-4364-9640-8876-900DA27B581C}" srcOrd="4" destOrd="0" presId="urn:microsoft.com/office/officeart/2005/8/layout/vProcess5"/>
    <dgm:cxn modelId="{2EFDEC46-F8AB-1148-8E72-5D19FA93C524}" type="presParOf" srcId="{8FB771FF-07AA-7144-9176-5BE0385B6369}" destId="{38CE8C37-45A0-1644-9762-D37938EB14C4}" srcOrd="5" destOrd="0" presId="urn:microsoft.com/office/officeart/2005/8/layout/vProcess5"/>
    <dgm:cxn modelId="{8C0370FF-26FC-7D4C-B849-CDF583E88C02}" type="presParOf" srcId="{8FB771FF-07AA-7144-9176-5BE0385B6369}" destId="{A1C5D79D-AE66-D348-BF83-A26B854D9604}" srcOrd="6" destOrd="0" presId="urn:microsoft.com/office/officeart/2005/8/layout/vProcess5"/>
    <dgm:cxn modelId="{03D841A6-D458-384D-828C-1453CA408A27}" type="presParOf" srcId="{8FB771FF-07AA-7144-9176-5BE0385B6369}" destId="{C183C95D-A3DD-314D-90D6-CBE56E15E238}" srcOrd="7" destOrd="0" presId="urn:microsoft.com/office/officeart/2005/8/layout/vProcess5"/>
    <dgm:cxn modelId="{C03610B7-8BCE-6448-A273-EC7521E3C272}" type="presParOf" srcId="{8FB771FF-07AA-7144-9176-5BE0385B6369}" destId="{1A9AA906-5965-0A46-BB23-1681F553285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9C24CC-0931-4695-96C5-E3FA97904E3A}" type="doc">
      <dgm:prSet loTypeId="urn:microsoft.com/office/officeart/2005/8/layout/hierarchy1" loCatId="hierarchy" qsTypeId="urn:microsoft.com/office/officeart/2005/8/quickstyle/simple4" qsCatId="simple" csTypeId="urn:microsoft.com/office/officeart/2005/8/colors/colorful5" csCatId="colorful" phldr="1"/>
      <dgm:spPr/>
      <dgm:t>
        <a:bodyPr/>
        <a:lstStyle/>
        <a:p>
          <a:endParaRPr lang="en-US"/>
        </a:p>
      </dgm:t>
    </dgm:pt>
    <dgm:pt modelId="{8C463631-7718-4878-AF69-B8723FFAF6A7}">
      <dgm:prSet/>
      <dgm:spPr/>
      <dgm:t>
        <a:bodyPr/>
        <a:lstStyle/>
        <a:p>
          <a:r>
            <a:rPr lang="en-US"/>
            <a:t>All the scale questions measure a common latent variable.</a:t>
          </a:r>
        </a:p>
      </dgm:t>
    </dgm:pt>
    <dgm:pt modelId="{F79A7819-2853-44F5-BBFB-3ABC11FA012F}" type="parTrans" cxnId="{CC91062A-3852-4078-B9EA-24408A7B258E}">
      <dgm:prSet/>
      <dgm:spPr/>
      <dgm:t>
        <a:bodyPr/>
        <a:lstStyle/>
        <a:p>
          <a:endParaRPr lang="en-US"/>
        </a:p>
      </dgm:t>
    </dgm:pt>
    <dgm:pt modelId="{00711A1D-AB74-40B7-92AB-6EB6861D8DBA}" type="sibTrans" cxnId="{CC91062A-3852-4078-B9EA-24408A7B258E}">
      <dgm:prSet/>
      <dgm:spPr/>
      <dgm:t>
        <a:bodyPr/>
        <a:lstStyle/>
        <a:p>
          <a:endParaRPr lang="en-US"/>
        </a:p>
      </dgm:t>
    </dgm:pt>
    <dgm:pt modelId="{457D4A4A-B1E8-4006-8813-25E470109F45}">
      <dgm:prSet/>
      <dgm:spPr/>
      <dgm:t>
        <a:bodyPr/>
        <a:lstStyle/>
        <a:p>
          <a:r>
            <a:rPr lang="en-US" dirty="0"/>
            <a:t>This common latent variable accounts for the majority of the scale score variance.</a:t>
          </a:r>
        </a:p>
      </dgm:t>
    </dgm:pt>
    <dgm:pt modelId="{B9E3966F-73BC-44DE-B9B7-6CA96B698A18}" type="parTrans" cxnId="{6761E2F1-D77E-4AA6-B22B-533656B26DEC}">
      <dgm:prSet/>
      <dgm:spPr/>
      <dgm:t>
        <a:bodyPr/>
        <a:lstStyle/>
        <a:p>
          <a:endParaRPr lang="en-US"/>
        </a:p>
      </dgm:t>
    </dgm:pt>
    <dgm:pt modelId="{84BD3A16-9F5F-471D-82D4-733BB8107A18}" type="sibTrans" cxnId="{6761E2F1-D77E-4AA6-B22B-533656B26DEC}">
      <dgm:prSet/>
      <dgm:spPr/>
      <dgm:t>
        <a:bodyPr/>
        <a:lstStyle/>
        <a:p>
          <a:endParaRPr lang="en-US"/>
        </a:p>
      </dgm:t>
    </dgm:pt>
    <dgm:pt modelId="{808456C5-9651-BE4E-9B7B-63D26987CC15}" type="pres">
      <dgm:prSet presAssocID="{729C24CC-0931-4695-96C5-E3FA97904E3A}" presName="hierChild1" presStyleCnt="0">
        <dgm:presLayoutVars>
          <dgm:chPref val="1"/>
          <dgm:dir/>
          <dgm:animOne val="branch"/>
          <dgm:animLvl val="lvl"/>
          <dgm:resizeHandles/>
        </dgm:presLayoutVars>
      </dgm:prSet>
      <dgm:spPr/>
    </dgm:pt>
    <dgm:pt modelId="{0121CCDF-0382-2044-9941-053C61F5A21D}" type="pres">
      <dgm:prSet presAssocID="{8C463631-7718-4878-AF69-B8723FFAF6A7}" presName="hierRoot1" presStyleCnt="0"/>
      <dgm:spPr/>
    </dgm:pt>
    <dgm:pt modelId="{80D65974-A7EA-A841-AFB6-0C861D8C376E}" type="pres">
      <dgm:prSet presAssocID="{8C463631-7718-4878-AF69-B8723FFAF6A7}" presName="composite" presStyleCnt="0"/>
      <dgm:spPr/>
    </dgm:pt>
    <dgm:pt modelId="{670A3B0B-ADAC-8640-B5F5-2BDAA84CE50C}" type="pres">
      <dgm:prSet presAssocID="{8C463631-7718-4878-AF69-B8723FFAF6A7}" presName="background" presStyleLbl="node0" presStyleIdx="0" presStyleCnt="2"/>
      <dgm:spPr/>
    </dgm:pt>
    <dgm:pt modelId="{FDE33EF7-FE3C-8F41-BBF6-60BFEA3B312E}" type="pres">
      <dgm:prSet presAssocID="{8C463631-7718-4878-AF69-B8723FFAF6A7}" presName="text" presStyleLbl="fgAcc0" presStyleIdx="0" presStyleCnt="2">
        <dgm:presLayoutVars>
          <dgm:chPref val="3"/>
        </dgm:presLayoutVars>
      </dgm:prSet>
      <dgm:spPr/>
    </dgm:pt>
    <dgm:pt modelId="{07D9EFE3-7A82-5C44-9E82-6DE8F31289A8}" type="pres">
      <dgm:prSet presAssocID="{8C463631-7718-4878-AF69-B8723FFAF6A7}" presName="hierChild2" presStyleCnt="0"/>
      <dgm:spPr/>
    </dgm:pt>
    <dgm:pt modelId="{44FB1D79-ECFF-034D-8DEF-5BD462BEB6EE}" type="pres">
      <dgm:prSet presAssocID="{457D4A4A-B1E8-4006-8813-25E470109F45}" presName="hierRoot1" presStyleCnt="0"/>
      <dgm:spPr/>
    </dgm:pt>
    <dgm:pt modelId="{356A3998-9092-6347-A91D-A472F8C88957}" type="pres">
      <dgm:prSet presAssocID="{457D4A4A-B1E8-4006-8813-25E470109F45}" presName="composite" presStyleCnt="0"/>
      <dgm:spPr/>
    </dgm:pt>
    <dgm:pt modelId="{B7DBA9A6-FE7F-E94A-A095-3CA696AA61F4}" type="pres">
      <dgm:prSet presAssocID="{457D4A4A-B1E8-4006-8813-25E470109F45}" presName="background" presStyleLbl="node0" presStyleIdx="1" presStyleCnt="2"/>
      <dgm:spPr/>
    </dgm:pt>
    <dgm:pt modelId="{64611B03-C29A-B845-A00E-B012471E3223}" type="pres">
      <dgm:prSet presAssocID="{457D4A4A-B1E8-4006-8813-25E470109F45}" presName="text" presStyleLbl="fgAcc0" presStyleIdx="1" presStyleCnt="2">
        <dgm:presLayoutVars>
          <dgm:chPref val="3"/>
        </dgm:presLayoutVars>
      </dgm:prSet>
      <dgm:spPr/>
    </dgm:pt>
    <dgm:pt modelId="{C912D7A2-B167-3F41-80BA-3A8050C715C4}" type="pres">
      <dgm:prSet presAssocID="{457D4A4A-B1E8-4006-8813-25E470109F45}" presName="hierChild2" presStyleCnt="0"/>
      <dgm:spPr/>
    </dgm:pt>
  </dgm:ptLst>
  <dgm:cxnLst>
    <dgm:cxn modelId="{CC91062A-3852-4078-B9EA-24408A7B258E}" srcId="{729C24CC-0931-4695-96C5-E3FA97904E3A}" destId="{8C463631-7718-4878-AF69-B8723FFAF6A7}" srcOrd="0" destOrd="0" parTransId="{F79A7819-2853-44F5-BBFB-3ABC11FA012F}" sibTransId="{00711A1D-AB74-40B7-92AB-6EB6861D8DBA}"/>
    <dgm:cxn modelId="{2669EB3A-4F10-DC4A-A6BF-E5A34D752BF1}" type="presOf" srcId="{729C24CC-0931-4695-96C5-E3FA97904E3A}" destId="{808456C5-9651-BE4E-9B7B-63D26987CC15}" srcOrd="0" destOrd="0" presId="urn:microsoft.com/office/officeart/2005/8/layout/hierarchy1"/>
    <dgm:cxn modelId="{7BC82D9B-162B-4548-B3E9-11EE1E779162}" type="presOf" srcId="{457D4A4A-B1E8-4006-8813-25E470109F45}" destId="{64611B03-C29A-B845-A00E-B012471E3223}" srcOrd="0" destOrd="0" presId="urn:microsoft.com/office/officeart/2005/8/layout/hierarchy1"/>
    <dgm:cxn modelId="{335CF7D9-51C1-4140-BD93-56DCECF0BE90}" type="presOf" srcId="{8C463631-7718-4878-AF69-B8723FFAF6A7}" destId="{FDE33EF7-FE3C-8F41-BBF6-60BFEA3B312E}" srcOrd="0" destOrd="0" presId="urn:microsoft.com/office/officeart/2005/8/layout/hierarchy1"/>
    <dgm:cxn modelId="{6761E2F1-D77E-4AA6-B22B-533656B26DEC}" srcId="{729C24CC-0931-4695-96C5-E3FA97904E3A}" destId="{457D4A4A-B1E8-4006-8813-25E470109F45}" srcOrd="1" destOrd="0" parTransId="{B9E3966F-73BC-44DE-B9B7-6CA96B698A18}" sibTransId="{84BD3A16-9F5F-471D-82D4-733BB8107A18}"/>
    <dgm:cxn modelId="{01F94281-6F2F-3448-9688-B5AC0FAECAF1}" type="presParOf" srcId="{808456C5-9651-BE4E-9B7B-63D26987CC15}" destId="{0121CCDF-0382-2044-9941-053C61F5A21D}" srcOrd="0" destOrd="0" presId="urn:microsoft.com/office/officeart/2005/8/layout/hierarchy1"/>
    <dgm:cxn modelId="{874AAADA-03F6-A64E-AD39-EA2820B05487}" type="presParOf" srcId="{0121CCDF-0382-2044-9941-053C61F5A21D}" destId="{80D65974-A7EA-A841-AFB6-0C861D8C376E}" srcOrd="0" destOrd="0" presId="urn:microsoft.com/office/officeart/2005/8/layout/hierarchy1"/>
    <dgm:cxn modelId="{99976F1C-BFBF-1D42-922B-8B030BA86203}" type="presParOf" srcId="{80D65974-A7EA-A841-AFB6-0C861D8C376E}" destId="{670A3B0B-ADAC-8640-B5F5-2BDAA84CE50C}" srcOrd="0" destOrd="0" presId="urn:microsoft.com/office/officeart/2005/8/layout/hierarchy1"/>
    <dgm:cxn modelId="{4915CDA7-1FB1-9F4F-BD3C-CD3B1154A590}" type="presParOf" srcId="{80D65974-A7EA-A841-AFB6-0C861D8C376E}" destId="{FDE33EF7-FE3C-8F41-BBF6-60BFEA3B312E}" srcOrd="1" destOrd="0" presId="urn:microsoft.com/office/officeart/2005/8/layout/hierarchy1"/>
    <dgm:cxn modelId="{B0C71174-24E0-CA4A-8A12-B2E4A7C62B45}" type="presParOf" srcId="{0121CCDF-0382-2044-9941-053C61F5A21D}" destId="{07D9EFE3-7A82-5C44-9E82-6DE8F31289A8}" srcOrd="1" destOrd="0" presId="urn:microsoft.com/office/officeart/2005/8/layout/hierarchy1"/>
    <dgm:cxn modelId="{22BF0840-157B-F047-9F18-18433349CEDC}" type="presParOf" srcId="{808456C5-9651-BE4E-9B7B-63D26987CC15}" destId="{44FB1D79-ECFF-034D-8DEF-5BD462BEB6EE}" srcOrd="1" destOrd="0" presId="urn:microsoft.com/office/officeart/2005/8/layout/hierarchy1"/>
    <dgm:cxn modelId="{3AC5E22D-71F5-F948-B485-21AA558A090A}" type="presParOf" srcId="{44FB1D79-ECFF-034D-8DEF-5BD462BEB6EE}" destId="{356A3998-9092-6347-A91D-A472F8C88957}" srcOrd="0" destOrd="0" presId="urn:microsoft.com/office/officeart/2005/8/layout/hierarchy1"/>
    <dgm:cxn modelId="{259E8D6B-ED2B-2E45-A5C0-000202061B8D}" type="presParOf" srcId="{356A3998-9092-6347-A91D-A472F8C88957}" destId="{B7DBA9A6-FE7F-E94A-A095-3CA696AA61F4}" srcOrd="0" destOrd="0" presId="urn:microsoft.com/office/officeart/2005/8/layout/hierarchy1"/>
    <dgm:cxn modelId="{2235E0E7-2645-F440-8D15-1E1C83718E80}" type="presParOf" srcId="{356A3998-9092-6347-A91D-A472F8C88957}" destId="{64611B03-C29A-B845-A00E-B012471E3223}" srcOrd="1" destOrd="0" presId="urn:microsoft.com/office/officeart/2005/8/layout/hierarchy1"/>
    <dgm:cxn modelId="{4298B55E-F92B-364E-934C-4A5E9AA60AD2}" type="presParOf" srcId="{44FB1D79-ECFF-034D-8DEF-5BD462BEB6EE}" destId="{C912D7A2-B167-3F41-80BA-3A8050C715C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58E753E-5003-4D5C-A284-448E78751093}" type="doc">
      <dgm:prSet loTypeId="urn:microsoft.com/office/officeart/2008/layout/LinedList" loCatId="list" qsTypeId="urn:microsoft.com/office/officeart/2005/8/quickstyle/simple3" qsCatId="simple" csTypeId="urn:microsoft.com/office/officeart/2005/8/colors/colorful5" csCatId="colorful" phldr="1"/>
      <dgm:spPr/>
      <dgm:t>
        <a:bodyPr/>
        <a:lstStyle/>
        <a:p>
          <a:endParaRPr lang="en-US"/>
        </a:p>
      </dgm:t>
    </dgm:pt>
    <dgm:pt modelId="{3901EC6B-2111-4F92-BFE5-DEB9425D9BC6}">
      <dgm:prSet/>
      <dgm:spPr/>
      <dgm:t>
        <a:bodyPr/>
        <a:lstStyle/>
        <a:p>
          <a:r>
            <a:rPr lang="en-US" dirty="0"/>
            <a:t>Estimates </a:t>
          </a:r>
          <a:r>
            <a:rPr lang="en-US" dirty="0">
              <a:solidFill>
                <a:srgbClr val="C00000"/>
              </a:solidFill>
            </a:rPr>
            <a:t>variance ratio</a:t>
          </a:r>
          <a:r>
            <a:rPr lang="en-US" dirty="0"/>
            <a:t> of the test variance due to a general factor</a:t>
          </a:r>
        </a:p>
      </dgm:t>
    </dgm:pt>
    <dgm:pt modelId="{B40A937B-9C1F-49F0-B6BE-C9409C1B1829}" type="parTrans" cxnId="{B532CC03-69A6-40D6-B8B8-8A9C8E5CD262}">
      <dgm:prSet/>
      <dgm:spPr/>
      <dgm:t>
        <a:bodyPr/>
        <a:lstStyle/>
        <a:p>
          <a:endParaRPr lang="en-US"/>
        </a:p>
      </dgm:t>
    </dgm:pt>
    <dgm:pt modelId="{EBC27F35-D452-4D18-9426-CFF0C3DB26AE}" type="sibTrans" cxnId="{B532CC03-69A6-40D6-B8B8-8A9C8E5CD262}">
      <dgm:prSet/>
      <dgm:spPr/>
      <dgm:t>
        <a:bodyPr/>
        <a:lstStyle/>
        <a:p>
          <a:endParaRPr lang="en-US"/>
        </a:p>
      </dgm:t>
    </dgm:pt>
    <dgm:pt modelId="{FD5B1326-94B1-4B63-A5E1-6E92943FA5DB}">
      <dgm:prSet/>
      <dgm:spPr/>
      <dgm:t>
        <a:bodyPr/>
        <a:lstStyle/>
        <a:p>
          <a:r>
            <a:rPr lang="en-US" dirty="0"/>
            <a:t>This variance ratio acts as both a reliability and a validity coefficient.</a:t>
          </a:r>
        </a:p>
      </dgm:t>
    </dgm:pt>
    <dgm:pt modelId="{4222AE24-8A0F-4C33-BE34-4F435FA059E5}" type="parTrans" cxnId="{3060880D-F122-4139-B28B-7DD58B5333B5}">
      <dgm:prSet/>
      <dgm:spPr/>
      <dgm:t>
        <a:bodyPr/>
        <a:lstStyle/>
        <a:p>
          <a:endParaRPr lang="en-US"/>
        </a:p>
      </dgm:t>
    </dgm:pt>
    <dgm:pt modelId="{03954B5C-61E2-48B6-A872-C48C17845A93}" type="sibTrans" cxnId="{3060880D-F122-4139-B28B-7DD58B5333B5}">
      <dgm:prSet/>
      <dgm:spPr/>
      <dgm:t>
        <a:bodyPr/>
        <a:lstStyle/>
        <a:p>
          <a:endParaRPr lang="en-US"/>
        </a:p>
      </dgm:t>
    </dgm:pt>
    <dgm:pt modelId="{71D3F2BE-350D-445C-A0E2-5F9D6CD99444}">
      <dgm:prSet/>
      <dgm:spPr/>
      <dgm:t>
        <a:bodyPr/>
        <a:lstStyle/>
        <a:p>
          <a:r>
            <a:rPr lang="en-US" u="sng" dirty="0"/>
            <a:t>Unless</a:t>
          </a:r>
          <a:r>
            <a:rPr lang="en-US" dirty="0"/>
            <a:t> all the questions measure one common construct, </a:t>
          </a:r>
          <a:r>
            <a:rPr lang="en-US" u="sng" dirty="0">
              <a:solidFill>
                <a:srgbClr val="C00000"/>
              </a:solidFill>
            </a:rPr>
            <a:t>Cronbach’s α is invalid</a:t>
          </a:r>
        </a:p>
      </dgm:t>
    </dgm:pt>
    <dgm:pt modelId="{79686BAF-1CBC-4914-82BD-ED36F35AA126}" type="parTrans" cxnId="{282ED143-B94E-44B6-A0AD-27D3AE386110}">
      <dgm:prSet/>
      <dgm:spPr/>
      <dgm:t>
        <a:bodyPr/>
        <a:lstStyle/>
        <a:p>
          <a:endParaRPr lang="en-US"/>
        </a:p>
      </dgm:t>
    </dgm:pt>
    <dgm:pt modelId="{34B9868D-5911-439E-AEB6-69147107726F}" type="sibTrans" cxnId="{282ED143-B94E-44B6-A0AD-27D3AE386110}">
      <dgm:prSet/>
      <dgm:spPr/>
      <dgm:t>
        <a:bodyPr/>
        <a:lstStyle/>
        <a:p>
          <a:endParaRPr lang="en-US"/>
        </a:p>
      </dgm:t>
    </dgm:pt>
    <dgm:pt modelId="{7C6FB684-FADA-1747-8F8C-17FB7FBC7517}" type="pres">
      <dgm:prSet presAssocID="{D58E753E-5003-4D5C-A284-448E78751093}" presName="vert0" presStyleCnt="0">
        <dgm:presLayoutVars>
          <dgm:dir/>
          <dgm:animOne val="branch"/>
          <dgm:animLvl val="lvl"/>
        </dgm:presLayoutVars>
      </dgm:prSet>
      <dgm:spPr/>
    </dgm:pt>
    <dgm:pt modelId="{C202E4FE-CC01-9542-8CD2-3BE2D4456D80}" type="pres">
      <dgm:prSet presAssocID="{3901EC6B-2111-4F92-BFE5-DEB9425D9BC6}" presName="thickLine" presStyleLbl="alignNode1" presStyleIdx="0" presStyleCnt="3"/>
      <dgm:spPr/>
    </dgm:pt>
    <dgm:pt modelId="{7F3FDFD5-2008-6E4D-A266-E5BCB2BB6712}" type="pres">
      <dgm:prSet presAssocID="{3901EC6B-2111-4F92-BFE5-DEB9425D9BC6}" presName="horz1" presStyleCnt="0"/>
      <dgm:spPr/>
    </dgm:pt>
    <dgm:pt modelId="{E48D32B4-8182-F14C-8E61-8B5727E9D0B0}" type="pres">
      <dgm:prSet presAssocID="{3901EC6B-2111-4F92-BFE5-DEB9425D9BC6}" presName="tx1" presStyleLbl="revTx" presStyleIdx="0" presStyleCnt="3"/>
      <dgm:spPr/>
    </dgm:pt>
    <dgm:pt modelId="{F39033BF-7E52-0843-89EC-31165E65E40F}" type="pres">
      <dgm:prSet presAssocID="{3901EC6B-2111-4F92-BFE5-DEB9425D9BC6}" presName="vert1" presStyleCnt="0"/>
      <dgm:spPr/>
    </dgm:pt>
    <dgm:pt modelId="{A5A8DF1E-EE61-9741-82A4-6BA8579AED77}" type="pres">
      <dgm:prSet presAssocID="{FD5B1326-94B1-4B63-A5E1-6E92943FA5DB}" presName="thickLine" presStyleLbl="alignNode1" presStyleIdx="1" presStyleCnt="3"/>
      <dgm:spPr/>
    </dgm:pt>
    <dgm:pt modelId="{0B912DE8-CD46-2F40-91D9-3B24049505BA}" type="pres">
      <dgm:prSet presAssocID="{FD5B1326-94B1-4B63-A5E1-6E92943FA5DB}" presName="horz1" presStyleCnt="0"/>
      <dgm:spPr/>
    </dgm:pt>
    <dgm:pt modelId="{82F0671A-8C2C-4A41-82BA-4262A04EC8CA}" type="pres">
      <dgm:prSet presAssocID="{FD5B1326-94B1-4B63-A5E1-6E92943FA5DB}" presName="tx1" presStyleLbl="revTx" presStyleIdx="1" presStyleCnt="3"/>
      <dgm:spPr/>
    </dgm:pt>
    <dgm:pt modelId="{7572C5A1-8466-2D4B-8348-F8C6172ADF31}" type="pres">
      <dgm:prSet presAssocID="{FD5B1326-94B1-4B63-A5E1-6E92943FA5DB}" presName="vert1" presStyleCnt="0"/>
      <dgm:spPr/>
    </dgm:pt>
    <dgm:pt modelId="{A0BAF0CE-F6F1-0F46-97A4-6B9A1AFD1713}" type="pres">
      <dgm:prSet presAssocID="{71D3F2BE-350D-445C-A0E2-5F9D6CD99444}" presName="thickLine" presStyleLbl="alignNode1" presStyleIdx="2" presStyleCnt="3"/>
      <dgm:spPr/>
    </dgm:pt>
    <dgm:pt modelId="{41555644-56EB-C948-99B3-569EBAA9EE29}" type="pres">
      <dgm:prSet presAssocID="{71D3F2BE-350D-445C-A0E2-5F9D6CD99444}" presName="horz1" presStyleCnt="0"/>
      <dgm:spPr/>
    </dgm:pt>
    <dgm:pt modelId="{C503BEEB-BAB1-514A-A9EB-CF473B59EB99}" type="pres">
      <dgm:prSet presAssocID="{71D3F2BE-350D-445C-A0E2-5F9D6CD99444}" presName="tx1" presStyleLbl="revTx" presStyleIdx="2" presStyleCnt="3"/>
      <dgm:spPr/>
    </dgm:pt>
    <dgm:pt modelId="{FB15EF72-7526-6C4B-986A-60C46A0383DC}" type="pres">
      <dgm:prSet presAssocID="{71D3F2BE-350D-445C-A0E2-5F9D6CD99444}" presName="vert1" presStyleCnt="0"/>
      <dgm:spPr/>
    </dgm:pt>
  </dgm:ptLst>
  <dgm:cxnLst>
    <dgm:cxn modelId="{B532CC03-69A6-40D6-B8B8-8A9C8E5CD262}" srcId="{D58E753E-5003-4D5C-A284-448E78751093}" destId="{3901EC6B-2111-4F92-BFE5-DEB9425D9BC6}" srcOrd="0" destOrd="0" parTransId="{B40A937B-9C1F-49F0-B6BE-C9409C1B1829}" sibTransId="{EBC27F35-D452-4D18-9426-CFF0C3DB26AE}"/>
    <dgm:cxn modelId="{3060880D-F122-4139-B28B-7DD58B5333B5}" srcId="{D58E753E-5003-4D5C-A284-448E78751093}" destId="{FD5B1326-94B1-4B63-A5E1-6E92943FA5DB}" srcOrd="1" destOrd="0" parTransId="{4222AE24-8A0F-4C33-BE34-4F435FA059E5}" sibTransId="{03954B5C-61E2-48B6-A872-C48C17845A93}"/>
    <dgm:cxn modelId="{DDA9B324-D16C-5940-832D-FEC91AD2D23C}" type="presOf" srcId="{3901EC6B-2111-4F92-BFE5-DEB9425D9BC6}" destId="{E48D32B4-8182-F14C-8E61-8B5727E9D0B0}" srcOrd="0" destOrd="0" presId="urn:microsoft.com/office/officeart/2008/layout/LinedList"/>
    <dgm:cxn modelId="{282ED143-B94E-44B6-A0AD-27D3AE386110}" srcId="{D58E753E-5003-4D5C-A284-448E78751093}" destId="{71D3F2BE-350D-445C-A0E2-5F9D6CD99444}" srcOrd="2" destOrd="0" parTransId="{79686BAF-1CBC-4914-82BD-ED36F35AA126}" sibTransId="{34B9868D-5911-439E-AEB6-69147107726F}"/>
    <dgm:cxn modelId="{5C7BE0BA-E552-2F4E-8B67-9888D3B93690}" type="presOf" srcId="{71D3F2BE-350D-445C-A0E2-5F9D6CD99444}" destId="{C503BEEB-BAB1-514A-A9EB-CF473B59EB99}" srcOrd="0" destOrd="0" presId="urn:microsoft.com/office/officeart/2008/layout/LinedList"/>
    <dgm:cxn modelId="{EDDAEFDE-FEA8-6F47-AB91-844E36E1017A}" type="presOf" srcId="{D58E753E-5003-4D5C-A284-448E78751093}" destId="{7C6FB684-FADA-1747-8F8C-17FB7FBC7517}" srcOrd="0" destOrd="0" presId="urn:microsoft.com/office/officeart/2008/layout/LinedList"/>
    <dgm:cxn modelId="{2D5E0CE6-81BD-2C40-A6FA-A0D69CD94D4B}" type="presOf" srcId="{FD5B1326-94B1-4B63-A5E1-6E92943FA5DB}" destId="{82F0671A-8C2C-4A41-82BA-4262A04EC8CA}" srcOrd="0" destOrd="0" presId="urn:microsoft.com/office/officeart/2008/layout/LinedList"/>
    <dgm:cxn modelId="{2D4867AB-3520-D745-A2DC-35D65DD23254}" type="presParOf" srcId="{7C6FB684-FADA-1747-8F8C-17FB7FBC7517}" destId="{C202E4FE-CC01-9542-8CD2-3BE2D4456D80}" srcOrd="0" destOrd="0" presId="urn:microsoft.com/office/officeart/2008/layout/LinedList"/>
    <dgm:cxn modelId="{CABE5C15-1BEA-154E-933F-548642F3909C}" type="presParOf" srcId="{7C6FB684-FADA-1747-8F8C-17FB7FBC7517}" destId="{7F3FDFD5-2008-6E4D-A266-E5BCB2BB6712}" srcOrd="1" destOrd="0" presId="urn:microsoft.com/office/officeart/2008/layout/LinedList"/>
    <dgm:cxn modelId="{C5A7E653-A2DF-8C45-9029-AF0B3EC83E0D}" type="presParOf" srcId="{7F3FDFD5-2008-6E4D-A266-E5BCB2BB6712}" destId="{E48D32B4-8182-F14C-8E61-8B5727E9D0B0}" srcOrd="0" destOrd="0" presId="urn:microsoft.com/office/officeart/2008/layout/LinedList"/>
    <dgm:cxn modelId="{6015A6AC-7BBD-0D49-B331-5342862BE517}" type="presParOf" srcId="{7F3FDFD5-2008-6E4D-A266-E5BCB2BB6712}" destId="{F39033BF-7E52-0843-89EC-31165E65E40F}" srcOrd="1" destOrd="0" presId="urn:microsoft.com/office/officeart/2008/layout/LinedList"/>
    <dgm:cxn modelId="{F03AC98C-65DF-D64D-9920-966327EDA8AB}" type="presParOf" srcId="{7C6FB684-FADA-1747-8F8C-17FB7FBC7517}" destId="{A5A8DF1E-EE61-9741-82A4-6BA8579AED77}" srcOrd="2" destOrd="0" presId="urn:microsoft.com/office/officeart/2008/layout/LinedList"/>
    <dgm:cxn modelId="{C14BCB7A-C1A7-C646-9958-1ACCFC7B5532}" type="presParOf" srcId="{7C6FB684-FADA-1747-8F8C-17FB7FBC7517}" destId="{0B912DE8-CD46-2F40-91D9-3B24049505BA}" srcOrd="3" destOrd="0" presId="urn:microsoft.com/office/officeart/2008/layout/LinedList"/>
    <dgm:cxn modelId="{6E2595A3-921B-374D-8698-6279851F4AD0}" type="presParOf" srcId="{0B912DE8-CD46-2F40-91D9-3B24049505BA}" destId="{82F0671A-8C2C-4A41-82BA-4262A04EC8CA}" srcOrd="0" destOrd="0" presId="urn:microsoft.com/office/officeart/2008/layout/LinedList"/>
    <dgm:cxn modelId="{A73314E2-60DC-3249-8467-B8F5F4FE5433}" type="presParOf" srcId="{0B912DE8-CD46-2F40-91D9-3B24049505BA}" destId="{7572C5A1-8466-2D4B-8348-F8C6172ADF31}" srcOrd="1" destOrd="0" presId="urn:microsoft.com/office/officeart/2008/layout/LinedList"/>
    <dgm:cxn modelId="{85D8DF13-B413-AA49-B0A8-12503577D10B}" type="presParOf" srcId="{7C6FB684-FADA-1747-8F8C-17FB7FBC7517}" destId="{A0BAF0CE-F6F1-0F46-97A4-6B9A1AFD1713}" srcOrd="4" destOrd="0" presId="urn:microsoft.com/office/officeart/2008/layout/LinedList"/>
    <dgm:cxn modelId="{B7C6C8DA-4353-AF44-9101-A876BE97FC7B}" type="presParOf" srcId="{7C6FB684-FADA-1747-8F8C-17FB7FBC7517}" destId="{41555644-56EB-C948-99B3-569EBAA9EE29}" srcOrd="5" destOrd="0" presId="urn:microsoft.com/office/officeart/2008/layout/LinedList"/>
    <dgm:cxn modelId="{8EABA37B-3294-9641-8A9B-454309276A40}" type="presParOf" srcId="{41555644-56EB-C948-99B3-569EBAA9EE29}" destId="{C503BEEB-BAB1-514A-A9EB-CF473B59EB99}" srcOrd="0" destOrd="0" presId="urn:microsoft.com/office/officeart/2008/layout/LinedList"/>
    <dgm:cxn modelId="{325E29E2-248F-6647-BC64-36522AA86C7D}" type="presParOf" srcId="{41555644-56EB-C948-99B3-569EBAA9EE29}" destId="{FB15EF72-7526-6C4B-986A-60C46A0383D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65DC8EB-D514-4872-ABBC-1E527703A383}" type="doc">
      <dgm:prSet loTypeId="urn:microsoft.com/office/officeart/2005/8/layout/vList2" loCatId="list" qsTypeId="urn:microsoft.com/office/officeart/2005/8/quickstyle/simple2" qsCatId="simple" csTypeId="urn:microsoft.com/office/officeart/2005/8/colors/accent3_2" csCatId="accent3" phldr="1"/>
      <dgm:spPr/>
      <dgm:t>
        <a:bodyPr/>
        <a:lstStyle/>
        <a:p>
          <a:endParaRPr lang="en-US"/>
        </a:p>
      </dgm:t>
    </dgm:pt>
    <dgm:pt modelId="{0EB38032-E5A1-493E-A55C-84E62540234F}">
      <dgm:prSet/>
      <dgm:spPr/>
      <dgm:t>
        <a:bodyPr/>
        <a:lstStyle/>
        <a:p>
          <a:r>
            <a:rPr lang="en-US"/>
            <a:t>To diagnose your measures, follow these steps:</a:t>
          </a:r>
        </a:p>
      </dgm:t>
    </dgm:pt>
    <dgm:pt modelId="{C17132A9-3014-463A-9BB9-2C123D5019AC}" type="parTrans" cxnId="{FFEEAB42-C98A-4710-889D-1B5882EBD6BD}">
      <dgm:prSet/>
      <dgm:spPr/>
      <dgm:t>
        <a:bodyPr/>
        <a:lstStyle/>
        <a:p>
          <a:endParaRPr lang="en-US"/>
        </a:p>
      </dgm:t>
    </dgm:pt>
    <dgm:pt modelId="{3F669A0C-6ABC-4B74-9283-9DDA1F396808}" type="sibTrans" cxnId="{FFEEAB42-C98A-4710-889D-1B5882EBD6BD}">
      <dgm:prSet/>
      <dgm:spPr/>
      <dgm:t>
        <a:bodyPr/>
        <a:lstStyle/>
        <a:p>
          <a:endParaRPr lang="en-US"/>
        </a:p>
      </dgm:t>
    </dgm:pt>
    <dgm:pt modelId="{09925143-79E2-4D80-B354-48818161F58C}">
      <dgm:prSet/>
      <dgm:spPr/>
      <dgm:t>
        <a:bodyPr/>
        <a:lstStyle/>
        <a:p>
          <a:r>
            <a:rPr lang="en-US"/>
            <a:t>Generate a </a:t>
          </a:r>
          <a:r>
            <a:rPr lang="en-US" b="1"/>
            <a:t>correlation matrix</a:t>
          </a:r>
        </a:p>
      </dgm:t>
    </dgm:pt>
    <dgm:pt modelId="{EF13DBF0-D872-47DA-8CA6-B904A2486A33}" type="parTrans" cxnId="{AB70D077-062F-4546-9A28-A132D7D78817}">
      <dgm:prSet/>
      <dgm:spPr/>
      <dgm:t>
        <a:bodyPr/>
        <a:lstStyle/>
        <a:p>
          <a:endParaRPr lang="en-US"/>
        </a:p>
      </dgm:t>
    </dgm:pt>
    <dgm:pt modelId="{56314467-73FD-4A29-AD77-D6CCCD0F31C0}" type="sibTrans" cxnId="{AB70D077-062F-4546-9A28-A132D7D78817}">
      <dgm:prSet/>
      <dgm:spPr/>
      <dgm:t>
        <a:bodyPr/>
        <a:lstStyle/>
        <a:p>
          <a:endParaRPr lang="en-US"/>
        </a:p>
      </dgm:t>
    </dgm:pt>
    <dgm:pt modelId="{7F3078C2-03D9-49A6-AC64-43C22DF55FD9}">
      <dgm:prSet/>
      <dgm:spPr/>
      <dgm:t>
        <a:bodyPr/>
        <a:lstStyle/>
        <a:p>
          <a:r>
            <a:rPr lang="en-US" dirty="0"/>
            <a:t>Generate a </a:t>
          </a:r>
          <a:r>
            <a:rPr lang="en-US" b="1" dirty="0"/>
            <a:t>scree plot </a:t>
          </a:r>
          <a:r>
            <a:rPr lang="en-US" dirty="0"/>
            <a:t>(ideally via </a:t>
          </a:r>
          <a:r>
            <a:rPr lang="en-US" b="1" dirty="0"/>
            <a:t>parallel analysis</a:t>
          </a:r>
          <a:r>
            <a:rPr lang="en-US" dirty="0"/>
            <a:t>)</a:t>
          </a:r>
        </a:p>
      </dgm:t>
    </dgm:pt>
    <dgm:pt modelId="{EB05C423-9DC9-41F1-86FB-009A1530EAEB}" type="parTrans" cxnId="{B0E02E93-43CA-49F0-BC56-2CEA88C7C1AD}">
      <dgm:prSet/>
      <dgm:spPr/>
      <dgm:t>
        <a:bodyPr/>
        <a:lstStyle/>
        <a:p>
          <a:endParaRPr lang="en-US"/>
        </a:p>
      </dgm:t>
    </dgm:pt>
    <dgm:pt modelId="{FA410314-463F-4C3A-AA62-BBE49334ED17}" type="sibTrans" cxnId="{B0E02E93-43CA-49F0-BC56-2CEA88C7C1AD}">
      <dgm:prSet/>
      <dgm:spPr/>
      <dgm:t>
        <a:bodyPr/>
        <a:lstStyle/>
        <a:p>
          <a:endParaRPr lang="en-US"/>
        </a:p>
      </dgm:t>
    </dgm:pt>
    <dgm:pt modelId="{1B35C8C1-84B5-4561-84EA-A9F49D563CBB}">
      <dgm:prSet/>
      <dgm:spPr/>
      <dgm:t>
        <a:bodyPr/>
        <a:lstStyle/>
        <a:p>
          <a:r>
            <a:rPr lang="en-US" dirty="0"/>
            <a:t>Compute </a:t>
          </a:r>
          <a:r>
            <a:rPr lang="en-US" b="1" dirty="0"/>
            <a:t>Omega hierarchical (</a:t>
          </a:r>
          <a:r>
            <a:rPr lang="el-GR" b="1" i="1" dirty="0"/>
            <a:t>ω</a:t>
          </a:r>
          <a:r>
            <a:rPr lang="en-US" b="1" i="1" baseline="-25000" dirty="0"/>
            <a:t>h</a:t>
          </a:r>
          <a:r>
            <a:rPr lang="en-US" b="1" i="1" baseline="0" dirty="0"/>
            <a:t>)</a:t>
          </a:r>
          <a:r>
            <a:rPr lang="en-US" b="1" i="1" dirty="0"/>
            <a:t> </a:t>
          </a:r>
          <a:r>
            <a:rPr lang="en-US" dirty="0"/>
            <a:t>and Cronbach’s </a:t>
          </a:r>
          <a:r>
            <a:rPr lang="el-GR" dirty="0"/>
            <a:t>α</a:t>
          </a:r>
          <a:r>
            <a:rPr lang="en-US" dirty="0"/>
            <a:t> (but remember </a:t>
          </a:r>
          <a:r>
            <a:rPr lang="el-GR" b="1" u="sng" dirty="0">
              <a:solidFill>
                <a:srgbClr val="C00000"/>
              </a:solidFill>
            </a:rPr>
            <a:t>α</a:t>
          </a:r>
          <a:r>
            <a:rPr lang="en-US" b="1" u="sng" dirty="0">
              <a:solidFill>
                <a:srgbClr val="C00000"/>
              </a:solidFill>
            </a:rPr>
            <a:t> can mislead you!</a:t>
          </a:r>
          <a:r>
            <a:rPr lang="en-US" dirty="0"/>
            <a:t>)</a:t>
          </a:r>
        </a:p>
      </dgm:t>
    </dgm:pt>
    <dgm:pt modelId="{D2BAE15D-22C7-4A4F-8C95-CA9B472FBB22}" type="parTrans" cxnId="{79883D94-68C7-40FE-B442-FEA94BDBAA79}">
      <dgm:prSet/>
      <dgm:spPr/>
      <dgm:t>
        <a:bodyPr/>
        <a:lstStyle/>
        <a:p>
          <a:endParaRPr lang="en-US"/>
        </a:p>
      </dgm:t>
    </dgm:pt>
    <dgm:pt modelId="{0F97A433-35DD-4E64-B45C-96ABA842B82B}" type="sibTrans" cxnId="{79883D94-68C7-40FE-B442-FEA94BDBAA79}">
      <dgm:prSet/>
      <dgm:spPr/>
      <dgm:t>
        <a:bodyPr/>
        <a:lstStyle/>
        <a:p>
          <a:endParaRPr lang="en-US"/>
        </a:p>
      </dgm:t>
    </dgm:pt>
    <dgm:pt modelId="{89FC7151-191D-3E4B-9838-7990E851A731}" type="pres">
      <dgm:prSet presAssocID="{865DC8EB-D514-4872-ABBC-1E527703A383}" presName="linear" presStyleCnt="0">
        <dgm:presLayoutVars>
          <dgm:animLvl val="lvl"/>
          <dgm:resizeHandles val="exact"/>
        </dgm:presLayoutVars>
      </dgm:prSet>
      <dgm:spPr/>
    </dgm:pt>
    <dgm:pt modelId="{EA2B603E-8D33-C14D-B429-EBBD4D252FFD}" type="pres">
      <dgm:prSet presAssocID="{0EB38032-E5A1-493E-A55C-84E62540234F}" presName="parentText" presStyleLbl="node1" presStyleIdx="0" presStyleCnt="1">
        <dgm:presLayoutVars>
          <dgm:chMax val="0"/>
          <dgm:bulletEnabled val="1"/>
        </dgm:presLayoutVars>
      </dgm:prSet>
      <dgm:spPr/>
    </dgm:pt>
    <dgm:pt modelId="{1149AC1A-5AED-E94B-8BA0-407FF34A9280}" type="pres">
      <dgm:prSet presAssocID="{0EB38032-E5A1-493E-A55C-84E62540234F}" presName="childText" presStyleLbl="revTx" presStyleIdx="0" presStyleCnt="1">
        <dgm:presLayoutVars>
          <dgm:bulletEnabled val="1"/>
        </dgm:presLayoutVars>
      </dgm:prSet>
      <dgm:spPr/>
    </dgm:pt>
  </dgm:ptLst>
  <dgm:cxnLst>
    <dgm:cxn modelId="{178AB317-289D-9443-8D04-659DCDDF9167}" type="presOf" srcId="{1B35C8C1-84B5-4561-84EA-A9F49D563CBB}" destId="{1149AC1A-5AED-E94B-8BA0-407FF34A9280}" srcOrd="0" destOrd="2" presId="urn:microsoft.com/office/officeart/2005/8/layout/vList2"/>
    <dgm:cxn modelId="{FFEEAB42-C98A-4710-889D-1B5882EBD6BD}" srcId="{865DC8EB-D514-4872-ABBC-1E527703A383}" destId="{0EB38032-E5A1-493E-A55C-84E62540234F}" srcOrd="0" destOrd="0" parTransId="{C17132A9-3014-463A-9BB9-2C123D5019AC}" sibTransId="{3F669A0C-6ABC-4B74-9283-9DDA1F396808}"/>
    <dgm:cxn modelId="{7A9E305C-D047-B541-894F-B78B08C82ABF}" type="presOf" srcId="{865DC8EB-D514-4872-ABBC-1E527703A383}" destId="{89FC7151-191D-3E4B-9838-7990E851A731}" srcOrd="0" destOrd="0" presId="urn:microsoft.com/office/officeart/2005/8/layout/vList2"/>
    <dgm:cxn modelId="{F56E0165-FD52-C549-AFEC-5500BB0EB40E}" type="presOf" srcId="{09925143-79E2-4D80-B354-48818161F58C}" destId="{1149AC1A-5AED-E94B-8BA0-407FF34A9280}" srcOrd="0" destOrd="0" presId="urn:microsoft.com/office/officeart/2005/8/layout/vList2"/>
    <dgm:cxn modelId="{AB70D077-062F-4546-9A28-A132D7D78817}" srcId="{0EB38032-E5A1-493E-A55C-84E62540234F}" destId="{09925143-79E2-4D80-B354-48818161F58C}" srcOrd="0" destOrd="0" parTransId="{EF13DBF0-D872-47DA-8CA6-B904A2486A33}" sibTransId="{56314467-73FD-4A29-AD77-D6CCCD0F31C0}"/>
    <dgm:cxn modelId="{B0E02E93-43CA-49F0-BC56-2CEA88C7C1AD}" srcId="{0EB38032-E5A1-493E-A55C-84E62540234F}" destId="{7F3078C2-03D9-49A6-AC64-43C22DF55FD9}" srcOrd="1" destOrd="0" parTransId="{EB05C423-9DC9-41F1-86FB-009A1530EAEB}" sibTransId="{FA410314-463F-4C3A-AA62-BBE49334ED17}"/>
    <dgm:cxn modelId="{79883D94-68C7-40FE-B442-FEA94BDBAA79}" srcId="{0EB38032-E5A1-493E-A55C-84E62540234F}" destId="{1B35C8C1-84B5-4561-84EA-A9F49D563CBB}" srcOrd="2" destOrd="0" parTransId="{D2BAE15D-22C7-4A4F-8C95-CA9B472FBB22}" sibTransId="{0F97A433-35DD-4E64-B45C-96ABA842B82B}"/>
    <dgm:cxn modelId="{5A98C499-15DB-214A-8C79-8D39A3212F5E}" type="presOf" srcId="{0EB38032-E5A1-493E-A55C-84E62540234F}" destId="{EA2B603E-8D33-C14D-B429-EBBD4D252FFD}" srcOrd="0" destOrd="0" presId="urn:microsoft.com/office/officeart/2005/8/layout/vList2"/>
    <dgm:cxn modelId="{CDC6D0E0-6AE4-E64D-97B5-F0674F1C96E3}" type="presOf" srcId="{7F3078C2-03D9-49A6-AC64-43C22DF55FD9}" destId="{1149AC1A-5AED-E94B-8BA0-407FF34A9280}" srcOrd="0" destOrd="1" presId="urn:microsoft.com/office/officeart/2005/8/layout/vList2"/>
    <dgm:cxn modelId="{2B47F2A4-CADE-254E-B3AA-E12CCE81950A}" type="presParOf" srcId="{89FC7151-191D-3E4B-9838-7990E851A731}" destId="{EA2B603E-8D33-C14D-B429-EBBD4D252FFD}" srcOrd="0" destOrd="0" presId="urn:microsoft.com/office/officeart/2005/8/layout/vList2"/>
    <dgm:cxn modelId="{87E1EAC7-67D3-BD4A-B13D-A57F0E197B69}" type="presParOf" srcId="{89FC7151-191D-3E4B-9838-7990E851A731}" destId="{1149AC1A-5AED-E94B-8BA0-407FF34A9280}"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DE3E1A-84B2-ED4B-8E63-82DF26A7B1C5}">
      <dsp:nvSpPr>
        <dsp:cNvPr id="0" name=""/>
        <dsp:cNvSpPr/>
      </dsp:nvSpPr>
      <dsp:spPr>
        <a:xfrm>
          <a:off x="0" y="0"/>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sp>
    <dsp:sp modelId="{B094CA6D-7053-AC48-9269-81E8973A5BD7}">
      <dsp:nvSpPr>
        <dsp:cNvPr id="0" name=""/>
        <dsp:cNvSpPr/>
      </dsp:nvSpPr>
      <dsp:spPr>
        <a:xfrm>
          <a:off x="0" y="0"/>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t>We can improve replication by improving hypothesis tests.</a:t>
          </a:r>
        </a:p>
      </dsp:txBody>
      <dsp:txXfrm>
        <a:off x="0" y="0"/>
        <a:ext cx="5607050" cy="2463799"/>
      </dsp:txXfrm>
    </dsp:sp>
    <dsp:sp modelId="{BDE713E9-ACA6-0343-A46D-76F3C8D76B34}">
      <dsp:nvSpPr>
        <dsp:cNvPr id="0" name=""/>
        <dsp:cNvSpPr/>
      </dsp:nvSpPr>
      <dsp:spPr>
        <a:xfrm>
          <a:off x="0" y="2463799"/>
          <a:ext cx="5607050" cy="0"/>
        </a:xfrm>
        <a:prstGeom prst="line">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sp>
    <dsp:sp modelId="{46E1CA4F-BB97-0148-AD81-232F011E79C8}">
      <dsp:nvSpPr>
        <dsp:cNvPr id="0" name=""/>
        <dsp:cNvSpPr/>
      </dsp:nvSpPr>
      <dsp:spPr>
        <a:xfrm>
          <a:off x="0" y="2463799"/>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Improving tests requires focus on the statistical, methodological, and theoretical components of hypotheses.</a:t>
          </a:r>
        </a:p>
      </dsp:txBody>
      <dsp:txXfrm>
        <a:off x="0" y="2463799"/>
        <a:ext cx="5607050" cy="246379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654C6-8123-9E4D-8293-94E83A88C339}">
      <dsp:nvSpPr>
        <dsp:cNvPr id="0" name=""/>
        <dsp:cNvSpPr/>
      </dsp:nvSpPr>
      <dsp:spPr>
        <a:xfrm>
          <a:off x="0" y="371067"/>
          <a:ext cx="5888038" cy="5544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354B621C-D7D2-BD46-B687-44FBB0D2B519}">
      <dsp:nvSpPr>
        <dsp:cNvPr id="0" name=""/>
        <dsp:cNvSpPr/>
      </dsp:nvSpPr>
      <dsp:spPr>
        <a:xfrm>
          <a:off x="294401" y="46347"/>
          <a:ext cx="4121626" cy="649440"/>
        </a:xfrm>
        <a:prstGeom prst="round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5788" tIns="0" rIns="155788" bIns="0" numCol="1" spcCol="1270" anchor="ctr" anchorCtr="0">
          <a:noAutofit/>
        </a:bodyPr>
        <a:lstStyle/>
        <a:p>
          <a:pPr marL="0" lvl="0" indent="0" algn="l" defTabSz="977900">
            <a:lnSpc>
              <a:spcPct val="90000"/>
            </a:lnSpc>
            <a:spcBef>
              <a:spcPct val="0"/>
            </a:spcBef>
            <a:spcAft>
              <a:spcPct val="35000"/>
            </a:spcAft>
            <a:buNone/>
          </a:pPr>
          <a:r>
            <a:rPr lang="en-US" sz="2200" kern="1200"/>
            <a:t>Correct functional form</a:t>
          </a:r>
        </a:p>
      </dsp:txBody>
      <dsp:txXfrm>
        <a:off x="326104" y="78050"/>
        <a:ext cx="4058220" cy="586034"/>
      </dsp:txXfrm>
    </dsp:sp>
    <dsp:sp modelId="{A234F75F-9967-4345-AEE9-FB6531320D15}">
      <dsp:nvSpPr>
        <dsp:cNvPr id="0" name=""/>
        <dsp:cNvSpPr/>
      </dsp:nvSpPr>
      <dsp:spPr>
        <a:xfrm>
          <a:off x="0" y="1368987"/>
          <a:ext cx="5888038" cy="554400"/>
        </a:xfrm>
        <a:prstGeom prst="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dsp:spPr>
      <dsp:style>
        <a:lnRef idx="1">
          <a:scrgbClr r="0" g="0" b="0"/>
        </a:lnRef>
        <a:fillRef idx="1">
          <a:scrgbClr r="0" g="0" b="0"/>
        </a:fillRef>
        <a:effectRef idx="0">
          <a:scrgbClr r="0" g="0" b="0"/>
        </a:effectRef>
        <a:fontRef idx="minor"/>
      </dsp:style>
    </dsp:sp>
    <dsp:sp modelId="{7F2BB04F-ECD6-8D49-8117-DFB7B93AA438}">
      <dsp:nvSpPr>
        <dsp:cNvPr id="0" name=""/>
        <dsp:cNvSpPr/>
      </dsp:nvSpPr>
      <dsp:spPr>
        <a:xfrm>
          <a:off x="294401" y="1044267"/>
          <a:ext cx="4121626" cy="649440"/>
        </a:xfrm>
        <a:prstGeom prst="roundRect">
          <a:avLst/>
        </a:prstGeom>
        <a:gradFill rotWithShape="0">
          <a:gsLst>
            <a:gs pos="0">
              <a:schemeClr val="accent2">
                <a:hueOff val="-3450629"/>
                <a:satOff val="15286"/>
                <a:lumOff val="-5621"/>
                <a:alphaOff val="0"/>
                <a:tint val="80000"/>
                <a:satMod val="107000"/>
                <a:lumMod val="103000"/>
              </a:schemeClr>
            </a:gs>
            <a:gs pos="100000">
              <a:schemeClr val="accent2">
                <a:hueOff val="-3450629"/>
                <a:satOff val="15286"/>
                <a:lumOff val="-5621"/>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5788" tIns="0" rIns="155788" bIns="0" numCol="1" spcCol="1270" anchor="ctr" anchorCtr="0">
          <a:noAutofit/>
        </a:bodyPr>
        <a:lstStyle/>
        <a:p>
          <a:pPr marL="0" lvl="0" indent="0" algn="l" defTabSz="977900">
            <a:lnSpc>
              <a:spcPct val="90000"/>
            </a:lnSpc>
            <a:spcBef>
              <a:spcPct val="0"/>
            </a:spcBef>
            <a:spcAft>
              <a:spcPct val="35000"/>
            </a:spcAft>
            <a:buNone/>
          </a:pPr>
          <a:r>
            <a:rPr lang="en-US" sz="2200" kern="1200"/>
            <a:t>No omitted influences</a:t>
          </a:r>
        </a:p>
      </dsp:txBody>
      <dsp:txXfrm>
        <a:off x="326104" y="1075970"/>
        <a:ext cx="4058220" cy="586034"/>
      </dsp:txXfrm>
    </dsp:sp>
    <dsp:sp modelId="{634AA1E9-CD23-4540-82B9-87180B89C6E2}">
      <dsp:nvSpPr>
        <dsp:cNvPr id="0" name=""/>
        <dsp:cNvSpPr/>
      </dsp:nvSpPr>
      <dsp:spPr>
        <a:xfrm>
          <a:off x="0" y="2366907"/>
          <a:ext cx="5888038" cy="554400"/>
        </a:xfrm>
        <a:prstGeom prst="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dsp:spPr>
      <dsp:style>
        <a:lnRef idx="1">
          <a:scrgbClr r="0" g="0" b="0"/>
        </a:lnRef>
        <a:fillRef idx="1">
          <a:scrgbClr r="0" g="0" b="0"/>
        </a:fillRef>
        <a:effectRef idx="0">
          <a:scrgbClr r="0" g="0" b="0"/>
        </a:effectRef>
        <a:fontRef idx="minor"/>
      </dsp:style>
    </dsp:sp>
    <dsp:sp modelId="{5F0B2CFC-7FEF-D84B-B637-5CB8AAC4AE81}">
      <dsp:nvSpPr>
        <dsp:cNvPr id="0" name=""/>
        <dsp:cNvSpPr/>
      </dsp:nvSpPr>
      <dsp:spPr>
        <a:xfrm>
          <a:off x="294401" y="2042187"/>
          <a:ext cx="4121626" cy="649440"/>
        </a:xfrm>
        <a:prstGeom prst="roundRect">
          <a:avLst/>
        </a:prstGeom>
        <a:gradFill rotWithShape="0">
          <a:gsLst>
            <a:gs pos="0">
              <a:schemeClr val="accent2">
                <a:hueOff val="-6901259"/>
                <a:satOff val="30573"/>
                <a:lumOff val="-11243"/>
                <a:alphaOff val="0"/>
                <a:tint val="80000"/>
                <a:satMod val="107000"/>
                <a:lumMod val="103000"/>
              </a:schemeClr>
            </a:gs>
            <a:gs pos="100000">
              <a:schemeClr val="accent2">
                <a:hueOff val="-6901259"/>
                <a:satOff val="30573"/>
                <a:lumOff val="-11243"/>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5788" tIns="0" rIns="155788" bIns="0" numCol="1" spcCol="1270" anchor="ctr" anchorCtr="0">
          <a:noAutofit/>
        </a:bodyPr>
        <a:lstStyle/>
        <a:p>
          <a:pPr marL="0" lvl="0" indent="0" algn="l" defTabSz="977900">
            <a:lnSpc>
              <a:spcPct val="90000"/>
            </a:lnSpc>
            <a:spcBef>
              <a:spcPct val="0"/>
            </a:spcBef>
            <a:spcAft>
              <a:spcPct val="35000"/>
            </a:spcAft>
            <a:buNone/>
          </a:pPr>
          <a:r>
            <a:rPr lang="en-US" sz="2200" kern="1200"/>
            <a:t>Accurate measurement</a:t>
          </a:r>
        </a:p>
      </dsp:txBody>
      <dsp:txXfrm>
        <a:off x="326104" y="2073890"/>
        <a:ext cx="4058220" cy="586034"/>
      </dsp:txXfrm>
    </dsp:sp>
    <dsp:sp modelId="{8DF723DD-4904-594C-9133-C3955B85D40B}">
      <dsp:nvSpPr>
        <dsp:cNvPr id="0" name=""/>
        <dsp:cNvSpPr/>
      </dsp:nvSpPr>
      <dsp:spPr>
        <a:xfrm>
          <a:off x="0" y="3364827"/>
          <a:ext cx="5888038" cy="554400"/>
        </a:xfrm>
        <a:prstGeom prst="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dsp:spPr>
      <dsp:style>
        <a:lnRef idx="1">
          <a:scrgbClr r="0" g="0" b="0"/>
        </a:lnRef>
        <a:fillRef idx="1">
          <a:scrgbClr r="0" g="0" b="0"/>
        </a:fillRef>
        <a:effectRef idx="0">
          <a:scrgbClr r="0" g="0" b="0"/>
        </a:effectRef>
        <a:fontRef idx="minor"/>
      </dsp:style>
    </dsp:sp>
    <dsp:sp modelId="{660C2979-D6CB-8C49-BD5D-FCE8B037C790}">
      <dsp:nvSpPr>
        <dsp:cNvPr id="0" name=""/>
        <dsp:cNvSpPr/>
      </dsp:nvSpPr>
      <dsp:spPr>
        <a:xfrm>
          <a:off x="294401" y="3040107"/>
          <a:ext cx="4121626" cy="649440"/>
        </a:xfrm>
        <a:prstGeom prst="round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5788" tIns="0" rIns="155788" bIns="0" numCol="1" spcCol="1270" anchor="ctr" anchorCtr="0">
          <a:noAutofit/>
        </a:bodyPr>
        <a:lstStyle/>
        <a:p>
          <a:pPr marL="0" lvl="0" indent="0" algn="l" defTabSz="977900">
            <a:lnSpc>
              <a:spcPct val="90000"/>
            </a:lnSpc>
            <a:spcBef>
              <a:spcPct val="0"/>
            </a:spcBef>
            <a:spcAft>
              <a:spcPct val="35000"/>
            </a:spcAft>
            <a:buNone/>
          </a:pPr>
          <a:r>
            <a:rPr lang="en-US" sz="2200" kern="1200" dirty="0"/>
            <a:t>Well-behaved residuals</a:t>
          </a:r>
        </a:p>
      </dsp:txBody>
      <dsp:txXfrm>
        <a:off x="326104" y="3071810"/>
        <a:ext cx="4058220" cy="5860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EA1CD-1294-B245-AEC5-76962813AD61}">
      <dsp:nvSpPr>
        <dsp:cNvPr id="0" name=""/>
        <dsp:cNvSpPr/>
      </dsp:nvSpPr>
      <dsp:spPr>
        <a:xfrm>
          <a:off x="111601" y="1259"/>
          <a:ext cx="3600721" cy="2286458"/>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4D0ED60-5E18-B640-9B82-27AB03945A1F}">
      <dsp:nvSpPr>
        <dsp:cNvPr id="0" name=""/>
        <dsp:cNvSpPr/>
      </dsp:nvSpPr>
      <dsp:spPr>
        <a:xfrm>
          <a:off x="511681" y="381335"/>
          <a:ext cx="3600721" cy="228645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Correct functional form</a:t>
          </a:r>
        </a:p>
        <a:p>
          <a:pPr marL="0" lvl="0" indent="0" algn="ctr" defTabSz="1200150">
            <a:lnSpc>
              <a:spcPct val="90000"/>
            </a:lnSpc>
            <a:spcBef>
              <a:spcPct val="0"/>
            </a:spcBef>
            <a:spcAft>
              <a:spcPct val="35000"/>
            </a:spcAft>
            <a:buNone/>
          </a:pPr>
          <a:r>
            <a:rPr lang="en-US" sz="2700" kern="1200" dirty="0"/>
            <a:t>Your statistical model variables share linear relationships</a:t>
          </a:r>
        </a:p>
      </dsp:txBody>
      <dsp:txXfrm>
        <a:off x="578649" y="448303"/>
        <a:ext cx="3466785" cy="2152522"/>
      </dsp:txXfrm>
    </dsp:sp>
    <dsp:sp modelId="{483452C2-354A-5B48-B1C7-48B751D847CD}">
      <dsp:nvSpPr>
        <dsp:cNvPr id="0" name=""/>
        <dsp:cNvSpPr/>
      </dsp:nvSpPr>
      <dsp:spPr>
        <a:xfrm>
          <a:off x="4512483" y="1259"/>
          <a:ext cx="3600721" cy="2286458"/>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D700549-9C69-AD48-81A4-0689D9379AE2}">
      <dsp:nvSpPr>
        <dsp:cNvPr id="0" name=""/>
        <dsp:cNvSpPr/>
      </dsp:nvSpPr>
      <dsp:spPr>
        <a:xfrm>
          <a:off x="4912563" y="381335"/>
          <a:ext cx="3600721" cy="2286458"/>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b="1" kern="1200" dirty="0"/>
            <a:t>No omitted influences</a:t>
          </a:r>
        </a:p>
        <a:p>
          <a:pPr marL="0" lvl="0" indent="0" algn="ctr" defTabSz="1200150">
            <a:lnSpc>
              <a:spcPct val="90000"/>
            </a:lnSpc>
            <a:spcBef>
              <a:spcPct val="0"/>
            </a:spcBef>
            <a:spcAft>
              <a:spcPct val="35000"/>
            </a:spcAft>
            <a:buNone/>
          </a:pPr>
          <a:r>
            <a:rPr lang="en-US" sz="2700" kern="1200" dirty="0"/>
            <a:t>Your statistical model accounts for all relevant influences </a:t>
          </a:r>
        </a:p>
      </dsp:txBody>
      <dsp:txXfrm>
        <a:off x="4979531" y="448303"/>
        <a:ext cx="3466785" cy="215252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CAEA5-8C4C-C245-A9E0-8D05E73DFFF3}">
      <dsp:nvSpPr>
        <dsp:cNvPr id="0" name=""/>
        <dsp:cNvSpPr/>
      </dsp:nvSpPr>
      <dsp:spPr>
        <a:xfrm>
          <a:off x="0" y="2406"/>
          <a:ext cx="56070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FB4A07B7-54DD-E247-BCEA-A91729859C8A}">
      <dsp:nvSpPr>
        <dsp:cNvPr id="0" name=""/>
        <dsp:cNvSpPr/>
      </dsp:nvSpPr>
      <dsp:spPr>
        <a:xfrm>
          <a:off x="0" y="2406"/>
          <a:ext cx="5607050" cy="1640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Pilot test stimuli that represent </a:t>
          </a:r>
          <a:r>
            <a:rPr lang="en-US" sz="2700" kern="1200" dirty="0">
              <a:solidFill>
                <a:srgbClr val="C00000"/>
              </a:solidFill>
            </a:rPr>
            <a:t>relevant variance in theoretical domain</a:t>
          </a:r>
        </a:p>
      </dsp:txBody>
      <dsp:txXfrm>
        <a:off x="0" y="2406"/>
        <a:ext cx="5607050" cy="1640929"/>
      </dsp:txXfrm>
    </dsp:sp>
    <dsp:sp modelId="{AF0A5A60-BD90-8D48-9968-92EEC433CF9D}">
      <dsp:nvSpPr>
        <dsp:cNvPr id="0" name=""/>
        <dsp:cNvSpPr/>
      </dsp:nvSpPr>
      <dsp:spPr>
        <a:xfrm>
          <a:off x="0" y="1643335"/>
          <a:ext cx="5607050" cy="0"/>
        </a:xfrm>
        <a:prstGeom prst="line">
          <a:avLst/>
        </a:prstGeom>
        <a:solidFill>
          <a:schemeClr val="accent2">
            <a:hueOff val="-5175944"/>
            <a:satOff val="22930"/>
            <a:lumOff val="-8432"/>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6FF22BA-8B00-1842-9DDC-8CE6317BFEBE}">
      <dsp:nvSpPr>
        <dsp:cNvPr id="0" name=""/>
        <dsp:cNvSpPr/>
      </dsp:nvSpPr>
      <dsp:spPr>
        <a:xfrm>
          <a:off x="0" y="1643335"/>
          <a:ext cx="5607050" cy="1640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solidFill>
                <a:srgbClr val="C00000"/>
              </a:solidFill>
            </a:rPr>
            <a:t>Ask participants to what they think </a:t>
          </a:r>
          <a:r>
            <a:rPr lang="en-US" sz="2700" kern="1200" dirty="0"/>
            <a:t>about stimuli or even have them generate stimuli</a:t>
          </a:r>
        </a:p>
      </dsp:txBody>
      <dsp:txXfrm>
        <a:off x="0" y="1643335"/>
        <a:ext cx="5607050" cy="1640929"/>
      </dsp:txXfrm>
    </dsp:sp>
    <dsp:sp modelId="{94B5F781-2D36-694E-94E3-5052C2411CF1}">
      <dsp:nvSpPr>
        <dsp:cNvPr id="0" name=""/>
        <dsp:cNvSpPr/>
      </dsp:nvSpPr>
      <dsp:spPr>
        <a:xfrm>
          <a:off x="0" y="3284264"/>
          <a:ext cx="5607050" cy="0"/>
        </a:xfrm>
        <a:prstGeom prst="line">
          <a:avLst/>
        </a:prstGeom>
        <a:solidFill>
          <a:schemeClr val="accent2">
            <a:hueOff val="-10351888"/>
            <a:satOff val="45859"/>
            <a:lumOff val="-16864"/>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27971CF-2262-AB4A-AAA5-5655B308BED7}">
      <dsp:nvSpPr>
        <dsp:cNvPr id="0" name=""/>
        <dsp:cNvSpPr/>
      </dsp:nvSpPr>
      <dsp:spPr>
        <a:xfrm>
          <a:off x="0" y="3284264"/>
          <a:ext cx="5607050" cy="1640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Experimental manipulations or interventions are like stimuli—there’s a “universe” of intervention and/or manipulation procedures</a:t>
          </a:r>
        </a:p>
      </dsp:txBody>
      <dsp:txXfrm>
        <a:off x="0" y="3284264"/>
        <a:ext cx="5607050" cy="164092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70F24-150A-E64A-853B-8C513E0A13EC}">
      <dsp:nvSpPr>
        <dsp:cNvPr id="0" name=""/>
        <dsp:cNvSpPr/>
      </dsp:nvSpPr>
      <dsp:spPr>
        <a:xfrm>
          <a:off x="315" y="1687606"/>
          <a:ext cx="2925596" cy="1901637"/>
        </a:xfrm>
        <a:prstGeom prst="roundRect">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We can improve replication by improving hypothesis tests.</a:t>
          </a:r>
        </a:p>
      </dsp:txBody>
      <dsp:txXfrm>
        <a:off x="93145" y="1780436"/>
        <a:ext cx="2739936" cy="1715977"/>
      </dsp:txXfrm>
    </dsp:sp>
    <dsp:sp modelId="{E18660CB-B220-ED44-9CF7-26646FCEAEE2}">
      <dsp:nvSpPr>
        <dsp:cNvPr id="0" name=""/>
        <dsp:cNvSpPr/>
      </dsp:nvSpPr>
      <dsp:spPr>
        <a:xfrm>
          <a:off x="1463113" y="1025757"/>
          <a:ext cx="3225335" cy="3225335"/>
        </a:xfrm>
        <a:custGeom>
          <a:avLst/>
          <a:gdLst/>
          <a:ahLst/>
          <a:cxnLst/>
          <a:rect l="0" t="0" r="0" b="0"/>
          <a:pathLst>
            <a:path>
              <a:moveTo>
                <a:pt x="325645" y="640932"/>
              </a:moveTo>
              <a:arcTo wR="1612667" hR="1612667" stAng="13023225" swAng="6353550"/>
            </a:path>
          </a:pathLst>
        </a:custGeom>
        <a:noFill/>
        <a:ln w="6350" cap="flat" cmpd="sng" algn="ctr">
          <a:solidFill>
            <a:schemeClr val="accent2">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08F55B-6F1E-E34B-B0DA-07C6AAD45429}">
      <dsp:nvSpPr>
        <dsp:cNvPr id="0" name=""/>
        <dsp:cNvSpPr/>
      </dsp:nvSpPr>
      <dsp:spPr>
        <a:xfrm>
          <a:off x="3225650" y="1687606"/>
          <a:ext cx="2925596" cy="1901637"/>
        </a:xfrm>
        <a:prstGeom prst="roundRect">
          <a:avLst/>
        </a:prstGeom>
        <a:gradFill rotWithShape="0">
          <a:gsLst>
            <a:gs pos="0">
              <a:schemeClr val="accent2">
                <a:hueOff val="-10351888"/>
                <a:satOff val="45859"/>
                <a:lumOff val="-16864"/>
                <a:alphaOff val="0"/>
                <a:tint val="80000"/>
                <a:satMod val="107000"/>
                <a:lumMod val="103000"/>
              </a:schemeClr>
            </a:gs>
            <a:gs pos="100000">
              <a:schemeClr val="accent2">
                <a:hueOff val="-10351888"/>
                <a:satOff val="45859"/>
                <a:lumOff val="-16864"/>
                <a:alphaOff val="0"/>
                <a:tint val="82000"/>
                <a:satMod val="109000"/>
                <a:lumMod val="103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Improving tests requires focus on the statistical, methodological, and theoretical components of hypotheses.</a:t>
          </a:r>
        </a:p>
      </dsp:txBody>
      <dsp:txXfrm>
        <a:off x="3318480" y="1780436"/>
        <a:ext cx="2739936" cy="1715977"/>
      </dsp:txXfrm>
    </dsp:sp>
    <dsp:sp modelId="{35460EBD-47CE-1A40-98C9-5C5A0B1AA626}">
      <dsp:nvSpPr>
        <dsp:cNvPr id="0" name=""/>
        <dsp:cNvSpPr/>
      </dsp:nvSpPr>
      <dsp:spPr>
        <a:xfrm>
          <a:off x="1463113" y="1025757"/>
          <a:ext cx="3225335" cy="3225335"/>
        </a:xfrm>
        <a:custGeom>
          <a:avLst/>
          <a:gdLst/>
          <a:ahLst/>
          <a:cxnLst/>
          <a:rect l="0" t="0" r="0" b="0"/>
          <a:pathLst>
            <a:path>
              <a:moveTo>
                <a:pt x="2899690" y="2584403"/>
              </a:moveTo>
              <a:arcTo wR="1612667" hR="1612667" stAng="2223225" swAng="6353550"/>
            </a:path>
          </a:pathLst>
        </a:custGeom>
        <a:noFill/>
        <a:ln w="6350" cap="flat" cmpd="sng" algn="ctr">
          <a:solidFill>
            <a:schemeClr val="accent2">
              <a:hueOff val="-10351888"/>
              <a:satOff val="45859"/>
              <a:lumOff val="-16864"/>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427C3-83D0-5A42-9DE3-5EE4806E38F0}">
      <dsp:nvSpPr>
        <dsp:cNvPr id="0" name=""/>
        <dsp:cNvSpPr/>
      </dsp:nvSpPr>
      <dsp:spPr>
        <a:xfrm>
          <a:off x="0" y="601"/>
          <a:ext cx="56070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B89398-B1DE-474C-8D1C-99A585C20715}">
      <dsp:nvSpPr>
        <dsp:cNvPr id="0" name=""/>
        <dsp:cNvSpPr/>
      </dsp:nvSpPr>
      <dsp:spPr>
        <a:xfrm>
          <a:off x="0" y="601"/>
          <a:ext cx="5607050" cy="98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Judd, C. M., Westfall, J., &amp; Kenny, D. A. (2017). Experiments with more than one random factor: Designs, analytic models, and statistical power.  </a:t>
          </a:r>
          <a:r>
            <a:rPr lang="en-US" sz="1600" i="1" kern="1200"/>
            <a:t>Annual Review of Psychology, 68</a:t>
          </a:r>
          <a:r>
            <a:rPr lang="en-US" sz="1600" kern="1200"/>
            <a:t>, 601-625.</a:t>
          </a:r>
        </a:p>
      </dsp:txBody>
      <dsp:txXfrm>
        <a:off x="0" y="601"/>
        <a:ext cx="5607050" cy="985279"/>
      </dsp:txXfrm>
    </dsp:sp>
    <dsp:sp modelId="{61A458B1-797D-8046-A620-D7FF5A7C213D}">
      <dsp:nvSpPr>
        <dsp:cNvPr id="0" name=""/>
        <dsp:cNvSpPr/>
      </dsp:nvSpPr>
      <dsp:spPr>
        <a:xfrm>
          <a:off x="0" y="985880"/>
          <a:ext cx="56070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EEE172-985A-484A-BAD2-2BF4C9293757}">
      <dsp:nvSpPr>
        <dsp:cNvPr id="0" name=""/>
        <dsp:cNvSpPr/>
      </dsp:nvSpPr>
      <dsp:spPr>
        <a:xfrm>
          <a:off x="0" y="985880"/>
          <a:ext cx="5607050" cy="98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Koch, A., Imhoff, R., </a:t>
          </a:r>
          <a:r>
            <a:rPr lang="en-US" sz="1600" kern="1200" dirty="0" err="1"/>
            <a:t>Dotsch</a:t>
          </a:r>
          <a:r>
            <a:rPr lang="en-US" sz="1600" kern="1200" dirty="0"/>
            <a:t>, R., </a:t>
          </a:r>
          <a:r>
            <a:rPr lang="en-US" sz="1600" kern="1200" dirty="0" err="1"/>
            <a:t>Unkelbach</a:t>
          </a:r>
          <a:r>
            <a:rPr lang="en-US" sz="1600" kern="1200" dirty="0"/>
            <a:t>, C., &amp; Alves, H. (2016). The ABC of stereotypes about groups: Agency/socioeconomic success, conservative–progressive beliefs, and communion. </a:t>
          </a:r>
          <a:r>
            <a:rPr lang="en-US" sz="1600" i="1" kern="1200" dirty="0"/>
            <a:t>Journal of Personality and Social Psychology, 110</a:t>
          </a:r>
          <a:r>
            <a:rPr lang="en-US" sz="1600" kern="1200" dirty="0"/>
            <a:t>, 675-.</a:t>
          </a:r>
        </a:p>
      </dsp:txBody>
      <dsp:txXfrm>
        <a:off x="0" y="985880"/>
        <a:ext cx="5607050" cy="985279"/>
      </dsp:txXfrm>
    </dsp:sp>
    <dsp:sp modelId="{6AEE2C8E-656B-F245-B686-6C06FB4D5E3D}">
      <dsp:nvSpPr>
        <dsp:cNvPr id="0" name=""/>
        <dsp:cNvSpPr/>
      </dsp:nvSpPr>
      <dsp:spPr>
        <a:xfrm>
          <a:off x="0" y="1971160"/>
          <a:ext cx="56070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99F9B-D1E0-FE4D-9C09-62BA92A61724}">
      <dsp:nvSpPr>
        <dsp:cNvPr id="0" name=""/>
        <dsp:cNvSpPr/>
      </dsp:nvSpPr>
      <dsp:spPr>
        <a:xfrm>
          <a:off x="0" y="1971160"/>
          <a:ext cx="5607050" cy="98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Maxwell, S. E., Delaney, H. D., &amp; Kelley, K. (2017). </a:t>
          </a:r>
          <a:r>
            <a:rPr lang="en-US" sz="1600" i="1" kern="1200" dirty="0"/>
            <a:t>Designing Experiments and Analyzing Data: A Model Comparison Perspective</a:t>
          </a:r>
          <a:r>
            <a:rPr lang="en-US" sz="1600" kern="1200" dirty="0"/>
            <a:t>. Routledge.</a:t>
          </a:r>
        </a:p>
      </dsp:txBody>
      <dsp:txXfrm>
        <a:off x="0" y="1971160"/>
        <a:ext cx="5607050" cy="985279"/>
      </dsp:txXfrm>
    </dsp:sp>
    <dsp:sp modelId="{E49E88F0-B71B-B24B-896B-9113A3F93763}">
      <dsp:nvSpPr>
        <dsp:cNvPr id="0" name=""/>
        <dsp:cNvSpPr/>
      </dsp:nvSpPr>
      <dsp:spPr>
        <a:xfrm>
          <a:off x="0" y="2956439"/>
          <a:ext cx="56070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94B562-342C-9D4D-893A-7C4BB7B25683}">
      <dsp:nvSpPr>
        <dsp:cNvPr id="0" name=""/>
        <dsp:cNvSpPr/>
      </dsp:nvSpPr>
      <dsp:spPr>
        <a:xfrm>
          <a:off x="0" y="2956439"/>
          <a:ext cx="5607050" cy="98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err="1"/>
            <a:t>Simonsohn</a:t>
          </a:r>
          <a:r>
            <a:rPr lang="en-US" sz="1600" kern="1200" dirty="0"/>
            <a:t>, U. (2017). Two-lines: The first valid test of U-shaped relationships. </a:t>
          </a:r>
          <a:r>
            <a:rPr lang="en-US" sz="1600" i="1" kern="1200" dirty="0"/>
            <a:t>Advances in Methods in Practices in Psychological Science.</a:t>
          </a:r>
        </a:p>
      </dsp:txBody>
      <dsp:txXfrm>
        <a:off x="0" y="2956439"/>
        <a:ext cx="5607050" cy="985279"/>
      </dsp:txXfrm>
    </dsp:sp>
    <dsp:sp modelId="{FF9A5BA8-F372-4042-8006-1E0B808FA654}">
      <dsp:nvSpPr>
        <dsp:cNvPr id="0" name=""/>
        <dsp:cNvSpPr/>
      </dsp:nvSpPr>
      <dsp:spPr>
        <a:xfrm>
          <a:off x="0" y="3941719"/>
          <a:ext cx="560705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D20D1-0CF4-DF44-A846-C373B8222CC3}">
      <dsp:nvSpPr>
        <dsp:cNvPr id="0" name=""/>
        <dsp:cNvSpPr/>
      </dsp:nvSpPr>
      <dsp:spPr>
        <a:xfrm>
          <a:off x="0" y="3941719"/>
          <a:ext cx="5607050" cy="985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Zinbarg, R., Yovel, I., Revelle, W. &amp; McDonald, R. (2006). Estimating generalizability to a universe of indicators that all have one attribute in common: A comparison of estimators for omega. </a:t>
          </a:r>
          <a:r>
            <a:rPr lang="en-US" sz="1600" i="1" kern="1200"/>
            <a:t>Applied Psychological Measurement, 30</a:t>
          </a:r>
          <a:r>
            <a:rPr lang="en-US" sz="1600" kern="1200"/>
            <a:t>, 121-.</a:t>
          </a:r>
        </a:p>
      </dsp:txBody>
      <dsp:txXfrm>
        <a:off x="0" y="3941719"/>
        <a:ext cx="5607050" cy="985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89DBC9-BE36-2C4D-8025-77697AB8B8F8}">
      <dsp:nvSpPr>
        <dsp:cNvPr id="0" name=""/>
        <dsp:cNvSpPr/>
      </dsp:nvSpPr>
      <dsp:spPr>
        <a:xfrm>
          <a:off x="0" y="485779"/>
          <a:ext cx="5607050" cy="680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2A9A08-6FF7-4C4D-82DC-40CEF59F708F}">
      <dsp:nvSpPr>
        <dsp:cNvPr id="0" name=""/>
        <dsp:cNvSpPr/>
      </dsp:nvSpPr>
      <dsp:spPr>
        <a:xfrm>
          <a:off x="280352" y="87259"/>
          <a:ext cx="3924935" cy="797040"/>
        </a:xfrm>
        <a:prstGeom prst="roundRect">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a:t>Correct functional form</a:t>
          </a:r>
        </a:p>
      </dsp:txBody>
      <dsp:txXfrm>
        <a:off x="319260" y="126167"/>
        <a:ext cx="3847119" cy="719224"/>
      </dsp:txXfrm>
    </dsp:sp>
    <dsp:sp modelId="{9FAC459E-CEBE-8B43-A665-DBC132510E83}">
      <dsp:nvSpPr>
        <dsp:cNvPr id="0" name=""/>
        <dsp:cNvSpPr/>
      </dsp:nvSpPr>
      <dsp:spPr>
        <a:xfrm>
          <a:off x="0" y="1710499"/>
          <a:ext cx="5607050" cy="680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69DBBC-C86E-0F49-89E9-780517239F93}">
      <dsp:nvSpPr>
        <dsp:cNvPr id="0" name=""/>
        <dsp:cNvSpPr/>
      </dsp:nvSpPr>
      <dsp:spPr>
        <a:xfrm>
          <a:off x="280352" y="1311979"/>
          <a:ext cx="3924935" cy="797040"/>
        </a:xfrm>
        <a:prstGeom prst="roundRect">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a:t>No omitted influences</a:t>
          </a:r>
        </a:p>
      </dsp:txBody>
      <dsp:txXfrm>
        <a:off x="319260" y="1350887"/>
        <a:ext cx="3847119" cy="719224"/>
      </dsp:txXfrm>
    </dsp:sp>
    <dsp:sp modelId="{4C5D657C-26B4-A14D-A99B-F4C31065FE0C}">
      <dsp:nvSpPr>
        <dsp:cNvPr id="0" name=""/>
        <dsp:cNvSpPr/>
      </dsp:nvSpPr>
      <dsp:spPr>
        <a:xfrm>
          <a:off x="0" y="2935219"/>
          <a:ext cx="5607050" cy="680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FB0038-AE2E-6A49-B353-3E117838052F}">
      <dsp:nvSpPr>
        <dsp:cNvPr id="0" name=""/>
        <dsp:cNvSpPr/>
      </dsp:nvSpPr>
      <dsp:spPr>
        <a:xfrm>
          <a:off x="280352" y="2536699"/>
          <a:ext cx="3924935" cy="797040"/>
        </a:xfrm>
        <a:prstGeom prst="roundRect">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a:t>Accurate measurement</a:t>
          </a:r>
        </a:p>
      </dsp:txBody>
      <dsp:txXfrm>
        <a:off x="319260" y="2575607"/>
        <a:ext cx="3847119" cy="719224"/>
      </dsp:txXfrm>
    </dsp:sp>
    <dsp:sp modelId="{D78E6289-CA95-9242-B9D3-92E512D297C1}">
      <dsp:nvSpPr>
        <dsp:cNvPr id="0" name=""/>
        <dsp:cNvSpPr/>
      </dsp:nvSpPr>
      <dsp:spPr>
        <a:xfrm>
          <a:off x="0" y="4159940"/>
          <a:ext cx="5607050" cy="680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DC7181-4D94-2845-BB25-26DA0D83C9DE}">
      <dsp:nvSpPr>
        <dsp:cNvPr id="0" name=""/>
        <dsp:cNvSpPr/>
      </dsp:nvSpPr>
      <dsp:spPr>
        <a:xfrm>
          <a:off x="280352" y="3761420"/>
          <a:ext cx="3924935" cy="797040"/>
        </a:xfrm>
        <a:prstGeom prst="roundRect">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Well-behaved residuals</a:t>
          </a:r>
        </a:p>
      </dsp:txBody>
      <dsp:txXfrm>
        <a:off x="319260" y="3800328"/>
        <a:ext cx="3847119" cy="7192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1D80E-E429-AA42-9749-85FD1C3AB3B0}">
      <dsp:nvSpPr>
        <dsp:cNvPr id="0" name=""/>
        <dsp:cNvSpPr/>
      </dsp:nvSpPr>
      <dsp:spPr>
        <a:xfrm>
          <a:off x="0" y="0"/>
          <a:ext cx="5607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B54D38-D981-1F49-A098-889C3A504CF0}">
      <dsp:nvSpPr>
        <dsp:cNvPr id="0" name=""/>
        <dsp:cNvSpPr/>
      </dsp:nvSpPr>
      <dsp:spPr>
        <a:xfrm>
          <a:off x="0" y="0"/>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Residuals (i.e., prediction errors) aren’t correlated with other predictor variables or each other</a:t>
          </a:r>
        </a:p>
      </dsp:txBody>
      <dsp:txXfrm>
        <a:off x="0" y="0"/>
        <a:ext cx="5607050" cy="2463799"/>
      </dsp:txXfrm>
    </dsp:sp>
    <dsp:sp modelId="{79EEB5C0-8512-E945-BC76-8E386CDBDB4A}">
      <dsp:nvSpPr>
        <dsp:cNvPr id="0" name=""/>
        <dsp:cNvSpPr/>
      </dsp:nvSpPr>
      <dsp:spPr>
        <a:xfrm>
          <a:off x="0" y="2463799"/>
          <a:ext cx="560705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9EFB11-54EA-544B-B6C4-DBBA8E7919B9}">
      <dsp:nvSpPr>
        <dsp:cNvPr id="0" name=""/>
        <dsp:cNvSpPr/>
      </dsp:nvSpPr>
      <dsp:spPr>
        <a:xfrm>
          <a:off x="0" y="2463799"/>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Residuals have constant variance across values of your predictor variables.</a:t>
          </a:r>
        </a:p>
      </dsp:txBody>
      <dsp:txXfrm>
        <a:off x="0" y="2463799"/>
        <a:ext cx="5607050" cy="24637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F43C-28E3-5747-AB6A-BD38F2AD1B00}">
      <dsp:nvSpPr>
        <dsp:cNvPr id="0" name=""/>
        <dsp:cNvSpPr/>
      </dsp:nvSpPr>
      <dsp:spPr>
        <a:xfrm>
          <a:off x="0" y="2576"/>
          <a:ext cx="615156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3A121D-ADE9-8B40-AF81-D741F452EDF3}">
      <dsp:nvSpPr>
        <dsp:cNvPr id="0" name=""/>
        <dsp:cNvSpPr/>
      </dsp:nvSpPr>
      <dsp:spPr>
        <a:xfrm>
          <a:off x="0" y="2576"/>
          <a:ext cx="6151562" cy="1757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The Welch t-test “relaxes” the equal variance assumption</a:t>
          </a:r>
        </a:p>
      </dsp:txBody>
      <dsp:txXfrm>
        <a:off x="0" y="2576"/>
        <a:ext cx="6151562" cy="1757232"/>
      </dsp:txXfrm>
    </dsp:sp>
    <dsp:sp modelId="{926A52BB-7285-8848-A689-6F635EBF1802}">
      <dsp:nvSpPr>
        <dsp:cNvPr id="0" name=""/>
        <dsp:cNvSpPr/>
      </dsp:nvSpPr>
      <dsp:spPr>
        <a:xfrm>
          <a:off x="0" y="1759808"/>
          <a:ext cx="615156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E6734A-936D-C949-A7CA-98734E908176}">
      <dsp:nvSpPr>
        <dsp:cNvPr id="0" name=""/>
        <dsp:cNvSpPr/>
      </dsp:nvSpPr>
      <dsp:spPr>
        <a:xfrm>
          <a:off x="0" y="1759808"/>
          <a:ext cx="6151562" cy="1757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When variances (and group sample sizes) are </a:t>
          </a:r>
          <a:r>
            <a:rPr lang="en-US" sz="2800" b="1" kern="1200" dirty="0">
              <a:solidFill>
                <a:srgbClr val="00B050"/>
              </a:solidFill>
            </a:rPr>
            <a:t>equal</a:t>
          </a:r>
          <a:r>
            <a:rPr lang="en-US" sz="2800" kern="1200" dirty="0"/>
            <a:t>, the Welch </a:t>
          </a:r>
          <a:r>
            <a:rPr lang="en-US" sz="2800" i="1" kern="1200" dirty="0"/>
            <a:t>t</a:t>
          </a:r>
          <a:r>
            <a:rPr lang="en-US" sz="2800" kern="1200" dirty="0"/>
            <a:t>-test performs just as well as the classic Student </a:t>
          </a:r>
          <a:r>
            <a:rPr lang="en-US" sz="2800" i="1" kern="1200" dirty="0"/>
            <a:t>t</a:t>
          </a:r>
          <a:r>
            <a:rPr lang="en-US" sz="2800" kern="1200" dirty="0"/>
            <a:t>-test</a:t>
          </a:r>
        </a:p>
      </dsp:txBody>
      <dsp:txXfrm>
        <a:off x="0" y="1759808"/>
        <a:ext cx="6151562" cy="1757232"/>
      </dsp:txXfrm>
    </dsp:sp>
    <dsp:sp modelId="{5A780212-26B9-9746-9D59-7A271487E953}">
      <dsp:nvSpPr>
        <dsp:cNvPr id="0" name=""/>
        <dsp:cNvSpPr/>
      </dsp:nvSpPr>
      <dsp:spPr>
        <a:xfrm>
          <a:off x="0" y="3517041"/>
          <a:ext cx="615156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F340AE-4EA5-F848-9547-892A36015A70}">
      <dsp:nvSpPr>
        <dsp:cNvPr id="0" name=""/>
        <dsp:cNvSpPr/>
      </dsp:nvSpPr>
      <dsp:spPr>
        <a:xfrm>
          <a:off x="0" y="3517041"/>
          <a:ext cx="6151562" cy="1757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When variances (and group sample sizes) are </a:t>
          </a:r>
          <a:r>
            <a:rPr lang="en-US" sz="2800" b="1" kern="1200" dirty="0">
              <a:solidFill>
                <a:srgbClr val="C00000"/>
              </a:solidFill>
            </a:rPr>
            <a:t>unequal</a:t>
          </a:r>
          <a:r>
            <a:rPr lang="en-US" sz="2800" kern="1200" dirty="0"/>
            <a:t>, the Welch </a:t>
          </a:r>
          <a:r>
            <a:rPr lang="en-US" sz="2800" i="1" kern="1200" dirty="0"/>
            <a:t>t</a:t>
          </a:r>
          <a:r>
            <a:rPr lang="en-US" sz="2800" kern="1200" dirty="0"/>
            <a:t>-test outperforms the classic Student </a:t>
          </a:r>
          <a:r>
            <a:rPr lang="en-US" sz="2800" i="1" kern="1200" dirty="0"/>
            <a:t>t</a:t>
          </a:r>
          <a:r>
            <a:rPr lang="en-US" sz="2800" kern="1200" dirty="0"/>
            <a:t>-test</a:t>
          </a:r>
        </a:p>
      </dsp:txBody>
      <dsp:txXfrm>
        <a:off x="0" y="3517041"/>
        <a:ext cx="6151562" cy="17572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D02894-2547-BE49-97E8-2D1E37567E00}">
      <dsp:nvSpPr>
        <dsp:cNvPr id="0" name=""/>
        <dsp:cNvSpPr/>
      </dsp:nvSpPr>
      <dsp:spPr>
        <a:xfrm>
          <a:off x="0" y="513885"/>
          <a:ext cx="6151562"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78C76A-8AA5-3847-A40D-780319CBAD0C}">
      <dsp:nvSpPr>
        <dsp:cNvPr id="0" name=""/>
        <dsp:cNvSpPr/>
      </dsp:nvSpPr>
      <dsp:spPr>
        <a:xfrm>
          <a:off x="307578" y="85845"/>
          <a:ext cx="4306094"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1289050">
            <a:lnSpc>
              <a:spcPct val="90000"/>
            </a:lnSpc>
            <a:spcBef>
              <a:spcPct val="0"/>
            </a:spcBef>
            <a:spcAft>
              <a:spcPct val="35000"/>
            </a:spcAft>
            <a:buNone/>
          </a:pPr>
          <a:r>
            <a:rPr lang="en-US" sz="2900" kern="1200"/>
            <a:t>Correct functional form</a:t>
          </a:r>
        </a:p>
      </dsp:txBody>
      <dsp:txXfrm>
        <a:off x="349368" y="127635"/>
        <a:ext cx="4222514" cy="772500"/>
      </dsp:txXfrm>
    </dsp:sp>
    <dsp:sp modelId="{4B93F9C6-EC82-7740-9E76-ABAEA9C4CE87}">
      <dsp:nvSpPr>
        <dsp:cNvPr id="0" name=""/>
        <dsp:cNvSpPr/>
      </dsp:nvSpPr>
      <dsp:spPr>
        <a:xfrm>
          <a:off x="0" y="1829325"/>
          <a:ext cx="6151562"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8EEE9B-1FFC-4C44-A795-26A93D220801}">
      <dsp:nvSpPr>
        <dsp:cNvPr id="0" name=""/>
        <dsp:cNvSpPr/>
      </dsp:nvSpPr>
      <dsp:spPr>
        <a:xfrm>
          <a:off x="307578" y="1401285"/>
          <a:ext cx="4306094"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1289050">
            <a:lnSpc>
              <a:spcPct val="90000"/>
            </a:lnSpc>
            <a:spcBef>
              <a:spcPct val="0"/>
            </a:spcBef>
            <a:spcAft>
              <a:spcPct val="35000"/>
            </a:spcAft>
            <a:buNone/>
          </a:pPr>
          <a:r>
            <a:rPr lang="en-US" sz="2900" kern="1200"/>
            <a:t>No omitted influences</a:t>
          </a:r>
        </a:p>
      </dsp:txBody>
      <dsp:txXfrm>
        <a:off x="349368" y="1443075"/>
        <a:ext cx="4222514" cy="772500"/>
      </dsp:txXfrm>
    </dsp:sp>
    <dsp:sp modelId="{F0B732D5-D668-8F48-8C0E-1EFDEFBA0CB4}">
      <dsp:nvSpPr>
        <dsp:cNvPr id="0" name=""/>
        <dsp:cNvSpPr/>
      </dsp:nvSpPr>
      <dsp:spPr>
        <a:xfrm>
          <a:off x="0" y="3144765"/>
          <a:ext cx="6151562"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1D7F9C-49E3-3E4C-A0F4-8F84E83E8D58}">
      <dsp:nvSpPr>
        <dsp:cNvPr id="0" name=""/>
        <dsp:cNvSpPr/>
      </dsp:nvSpPr>
      <dsp:spPr>
        <a:xfrm>
          <a:off x="307578" y="2716725"/>
          <a:ext cx="4306094"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1289050">
            <a:lnSpc>
              <a:spcPct val="90000"/>
            </a:lnSpc>
            <a:spcBef>
              <a:spcPct val="0"/>
            </a:spcBef>
            <a:spcAft>
              <a:spcPct val="35000"/>
            </a:spcAft>
            <a:buNone/>
          </a:pPr>
          <a:r>
            <a:rPr lang="en-US" sz="2900" kern="1200"/>
            <a:t>Accurate measurement</a:t>
          </a:r>
        </a:p>
      </dsp:txBody>
      <dsp:txXfrm>
        <a:off x="349368" y="2758515"/>
        <a:ext cx="4222514" cy="772500"/>
      </dsp:txXfrm>
    </dsp:sp>
    <dsp:sp modelId="{98809843-88D0-3240-83B9-5743382EEAA4}">
      <dsp:nvSpPr>
        <dsp:cNvPr id="0" name=""/>
        <dsp:cNvSpPr/>
      </dsp:nvSpPr>
      <dsp:spPr>
        <a:xfrm>
          <a:off x="0" y="4460205"/>
          <a:ext cx="6151562"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58AC0B-C2DC-FD4F-A31C-E234E5FE3038}">
      <dsp:nvSpPr>
        <dsp:cNvPr id="0" name=""/>
        <dsp:cNvSpPr/>
      </dsp:nvSpPr>
      <dsp:spPr>
        <a:xfrm>
          <a:off x="307578" y="4032165"/>
          <a:ext cx="4306094"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2760" tIns="0" rIns="162760" bIns="0" numCol="1" spcCol="1270" anchor="ctr" anchorCtr="0">
          <a:noAutofit/>
        </a:bodyPr>
        <a:lstStyle/>
        <a:p>
          <a:pPr marL="0" lvl="0" indent="0" algn="l" defTabSz="1289050">
            <a:lnSpc>
              <a:spcPct val="90000"/>
            </a:lnSpc>
            <a:spcBef>
              <a:spcPct val="0"/>
            </a:spcBef>
            <a:spcAft>
              <a:spcPct val="35000"/>
            </a:spcAft>
            <a:buNone/>
          </a:pPr>
          <a:r>
            <a:rPr lang="en-US" sz="2900" kern="1200" dirty="0"/>
            <a:t>Well-behaved residuals</a:t>
          </a:r>
        </a:p>
      </dsp:txBody>
      <dsp:txXfrm>
        <a:off x="349368" y="4073955"/>
        <a:ext cx="4222514" cy="772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9F1B8-2123-E143-AE37-87B5D0632F05}">
      <dsp:nvSpPr>
        <dsp:cNvPr id="0" name=""/>
        <dsp:cNvSpPr/>
      </dsp:nvSpPr>
      <dsp:spPr>
        <a:xfrm>
          <a:off x="0" y="0"/>
          <a:ext cx="4765992" cy="1478280"/>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Measurements are valid and reliable</a:t>
          </a:r>
        </a:p>
      </dsp:txBody>
      <dsp:txXfrm>
        <a:off x="43297" y="43297"/>
        <a:ext cx="3170813" cy="1391686"/>
      </dsp:txXfrm>
    </dsp:sp>
    <dsp:sp modelId="{DDAA7751-D83B-1A4B-8183-2D71FDF0166D}">
      <dsp:nvSpPr>
        <dsp:cNvPr id="0" name=""/>
        <dsp:cNvSpPr/>
      </dsp:nvSpPr>
      <dsp:spPr>
        <a:xfrm>
          <a:off x="420528" y="1724659"/>
          <a:ext cx="4765992" cy="1478280"/>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Unreliable measures can’t be valid</a:t>
          </a:r>
        </a:p>
      </dsp:txBody>
      <dsp:txXfrm>
        <a:off x="463825" y="1767956"/>
        <a:ext cx="3297987" cy="1391686"/>
      </dsp:txXfrm>
    </dsp:sp>
    <dsp:sp modelId="{EE884691-8192-F541-99D6-C8CB60398482}">
      <dsp:nvSpPr>
        <dsp:cNvPr id="0" name=""/>
        <dsp:cNvSpPr/>
      </dsp:nvSpPr>
      <dsp:spPr>
        <a:xfrm>
          <a:off x="841057" y="3449319"/>
          <a:ext cx="4765992" cy="1478280"/>
        </a:xfrm>
        <a:prstGeom prst="roundRect">
          <a:avLst>
            <a:gd name="adj" fmla="val 10000"/>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Reliable measures don’t necessarily measure just one construct or even your construct</a:t>
          </a:r>
        </a:p>
      </dsp:txBody>
      <dsp:txXfrm>
        <a:off x="884354" y="3492616"/>
        <a:ext cx="3297987" cy="1391686"/>
      </dsp:txXfrm>
    </dsp:sp>
    <dsp:sp modelId="{14689DAA-4364-9640-8876-900DA27B581C}">
      <dsp:nvSpPr>
        <dsp:cNvPr id="0" name=""/>
        <dsp:cNvSpPr/>
      </dsp:nvSpPr>
      <dsp:spPr>
        <a:xfrm>
          <a:off x="3805110" y="1121029"/>
          <a:ext cx="960882" cy="960882"/>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21308" y="1121029"/>
        <a:ext cx="528486" cy="723064"/>
      </dsp:txXfrm>
    </dsp:sp>
    <dsp:sp modelId="{38CE8C37-45A0-1644-9762-D37938EB14C4}">
      <dsp:nvSpPr>
        <dsp:cNvPr id="0" name=""/>
        <dsp:cNvSpPr/>
      </dsp:nvSpPr>
      <dsp:spPr>
        <a:xfrm>
          <a:off x="4225639" y="2835833"/>
          <a:ext cx="960882" cy="960882"/>
        </a:xfrm>
        <a:prstGeom prst="downArrow">
          <a:avLst>
            <a:gd name="adj1" fmla="val 55000"/>
            <a:gd name="adj2" fmla="val 45000"/>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41837" y="2835833"/>
        <a:ext cx="528486" cy="7230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A3B0B-ADAC-8640-B5F5-2BDAA84CE50C}">
      <dsp:nvSpPr>
        <dsp:cNvPr id="0" name=""/>
        <dsp:cNvSpPr/>
      </dsp:nvSpPr>
      <dsp:spPr>
        <a:xfrm>
          <a:off x="238000" y="992"/>
          <a:ext cx="4193827" cy="2663080"/>
        </a:xfrm>
        <a:prstGeom prst="roundRect">
          <a:avLst>
            <a:gd name="adj" fmla="val 10000"/>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DE33EF7-FE3C-8F41-BBF6-60BFEA3B312E}">
      <dsp:nvSpPr>
        <dsp:cNvPr id="0" name=""/>
        <dsp:cNvSpPr/>
      </dsp:nvSpPr>
      <dsp:spPr>
        <a:xfrm>
          <a:off x="703981" y="443674"/>
          <a:ext cx="4193827" cy="266308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All the scale questions measure a common latent variable.</a:t>
          </a:r>
        </a:p>
      </dsp:txBody>
      <dsp:txXfrm>
        <a:off x="781980" y="521673"/>
        <a:ext cx="4037829" cy="2507082"/>
      </dsp:txXfrm>
    </dsp:sp>
    <dsp:sp modelId="{B7DBA9A6-FE7F-E94A-A095-3CA696AA61F4}">
      <dsp:nvSpPr>
        <dsp:cNvPr id="0" name=""/>
        <dsp:cNvSpPr/>
      </dsp:nvSpPr>
      <dsp:spPr>
        <a:xfrm>
          <a:off x="5363790" y="992"/>
          <a:ext cx="4193827" cy="2663080"/>
        </a:xfrm>
        <a:prstGeom prst="roundRect">
          <a:avLst>
            <a:gd name="adj" fmla="val 10000"/>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4611B03-C29A-B845-A00E-B012471E3223}">
      <dsp:nvSpPr>
        <dsp:cNvPr id="0" name=""/>
        <dsp:cNvSpPr/>
      </dsp:nvSpPr>
      <dsp:spPr>
        <a:xfrm>
          <a:off x="5829771" y="443674"/>
          <a:ext cx="4193827" cy="266308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This common latent variable accounts for the majority of the scale score variance.</a:t>
          </a:r>
        </a:p>
      </dsp:txBody>
      <dsp:txXfrm>
        <a:off x="5907770" y="521673"/>
        <a:ext cx="4037829" cy="25070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2E4FE-CC01-9542-8CD2-3BE2D4456D80}">
      <dsp:nvSpPr>
        <dsp:cNvPr id="0" name=""/>
        <dsp:cNvSpPr/>
      </dsp:nvSpPr>
      <dsp:spPr>
        <a:xfrm>
          <a:off x="0" y="2406"/>
          <a:ext cx="5607050" cy="0"/>
        </a:xfrm>
        <a:prstGeom prst="line">
          <a:avLst/>
        </a:prstGeom>
        <a:gradFill rotWithShape="0">
          <a:gsLst>
            <a:gs pos="0">
              <a:schemeClr val="accent5">
                <a:hueOff val="0"/>
                <a:satOff val="0"/>
                <a:lumOff val="0"/>
                <a:alphaOff val="0"/>
                <a:tint val="80000"/>
                <a:satMod val="107000"/>
                <a:lumMod val="103000"/>
              </a:schemeClr>
            </a:gs>
            <a:gs pos="100000">
              <a:schemeClr val="accent5">
                <a:hueOff val="0"/>
                <a:satOff val="0"/>
                <a:lumOff val="0"/>
                <a:alphaOff val="0"/>
                <a:tint val="82000"/>
                <a:satMod val="109000"/>
                <a:lumMod val="103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E48D32B4-8182-F14C-8E61-8B5727E9D0B0}">
      <dsp:nvSpPr>
        <dsp:cNvPr id="0" name=""/>
        <dsp:cNvSpPr/>
      </dsp:nvSpPr>
      <dsp:spPr>
        <a:xfrm>
          <a:off x="0" y="2406"/>
          <a:ext cx="5607050" cy="1640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Estimates </a:t>
          </a:r>
          <a:r>
            <a:rPr lang="en-US" sz="3100" kern="1200" dirty="0">
              <a:solidFill>
                <a:srgbClr val="C00000"/>
              </a:solidFill>
            </a:rPr>
            <a:t>variance ratio</a:t>
          </a:r>
          <a:r>
            <a:rPr lang="en-US" sz="3100" kern="1200" dirty="0"/>
            <a:t> of the test variance due to a general factor</a:t>
          </a:r>
        </a:p>
      </dsp:txBody>
      <dsp:txXfrm>
        <a:off x="0" y="2406"/>
        <a:ext cx="5607050" cy="1640929"/>
      </dsp:txXfrm>
    </dsp:sp>
    <dsp:sp modelId="{A5A8DF1E-EE61-9741-82A4-6BA8579AED77}">
      <dsp:nvSpPr>
        <dsp:cNvPr id="0" name=""/>
        <dsp:cNvSpPr/>
      </dsp:nvSpPr>
      <dsp:spPr>
        <a:xfrm>
          <a:off x="0" y="1643335"/>
          <a:ext cx="5607050" cy="0"/>
        </a:xfrm>
        <a:prstGeom prst="line">
          <a:avLst/>
        </a:prstGeom>
        <a:gradFill rotWithShape="0">
          <a:gsLst>
            <a:gs pos="0">
              <a:schemeClr val="accent5">
                <a:hueOff val="-119936"/>
                <a:satOff val="-4449"/>
                <a:lumOff val="7059"/>
                <a:alphaOff val="0"/>
                <a:tint val="80000"/>
                <a:satMod val="107000"/>
                <a:lumMod val="103000"/>
              </a:schemeClr>
            </a:gs>
            <a:gs pos="100000">
              <a:schemeClr val="accent5">
                <a:hueOff val="-119936"/>
                <a:satOff val="-4449"/>
                <a:lumOff val="7059"/>
                <a:alphaOff val="0"/>
                <a:tint val="82000"/>
                <a:satMod val="109000"/>
                <a:lumMod val="103000"/>
              </a:schemeClr>
            </a:gs>
          </a:gsLst>
          <a:lin ang="5400000" scaled="0"/>
        </a:gradFill>
        <a:ln w="6350" cap="flat" cmpd="sng" algn="ctr">
          <a:solidFill>
            <a:schemeClr val="accent5">
              <a:hueOff val="-119936"/>
              <a:satOff val="-4449"/>
              <a:lumOff val="7059"/>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82F0671A-8C2C-4A41-82BA-4262A04EC8CA}">
      <dsp:nvSpPr>
        <dsp:cNvPr id="0" name=""/>
        <dsp:cNvSpPr/>
      </dsp:nvSpPr>
      <dsp:spPr>
        <a:xfrm>
          <a:off x="0" y="1643335"/>
          <a:ext cx="5607050" cy="1640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This variance ratio acts as both a reliability and a validity coefficient.</a:t>
          </a:r>
        </a:p>
      </dsp:txBody>
      <dsp:txXfrm>
        <a:off x="0" y="1643335"/>
        <a:ext cx="5607050" cy="1640929"/>
      </dsp:txXfrm>
    </dsp:sp>
    <dsp:sp modelId="{A0BAF0CE-F6F1-0F46-97A4-6B9A1AFD1713}">
      <dsp:nvSpPr>
        <dsp:cNvPr id="0" name=""/>
        <dsp:cNvSpPr/>
      </dsp:nvSpPr>
      <dsp:spPr>
        <a:xfrm>
          <a:off x="0" y="3284264"/>
          <a:ext cx="5607050" cy="0"/>
        </a:xfrm>
        <a:prstGeom prst="line">
          <a:avLst/>
        </a:prstGeom>
        <a:gradFill rotWithShape="0">
          <a:gsLst>
            <a:gs pos="0">
              <a:schemeClr val="accent5">
                <a:hueOff val="-239873"/>
                <a:satOff val="-8897"/>
                <a:lumOff val="14117"/>
                <a:alphaOff val="0"/>
                <a:tint val="80000"/>
                <a:satMod val="107000"/>
                <a:lumMod val="103000"/>
              </a:schemeClr>
            </a:gs>
            <a:gs pos="100000">
              <a:schemeClr val="accent5">
                <a:hueOff val="-239873"/>
                <a:satOff val="-8897"/>
                <a:lumOff val="14117"/>
                <a:alphaOff val="0"/>
                <a:tint val="82000"/>
                <a:satMod val="109000"/>
                <a:lumMod val="103000"/>
              </a:schemeClr>
            </a:gs>
          </a:gsLst>
          <a:lin ang="5400000" scaled="0"/>
        </a:gradFill>
        <a:ln w="6350" cap="flat" cmpd="sng" algn="ctr">
          <a:solidFill>
            <a:schemeClr val="accent5">
              <a:hueOff val="-239873"/>
              <a:satOff val="-8897"/>
              <a:lumOff val="14117"/>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C503BEEB-BAB1-514A-A9EB-CF473B59EB99}">
      <dsp:nvSpPr>
        <dsp:cNvPr id="0" name=""/>
        <dsp:cNvSpPr/>
      </dsp:nvSpPr>
      <dsp:spPr>
        <a:xfrm>
          <a:off x="0" y="3284264"/>
          <a:ext cx="5607050" cy="1640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u="sng" kern="1200" dirty="0"/>
            <a:t>Unless</a:t>
          </a:r>
          <a:r>
            <a:rPr lang="en-US" sz="3100" kern="1200" dirty="0"/>
            <a:t> all the questions measure one common construct, </a:t>
          </a:r>
          <a:r>
            <a:rPr lang="en-US" sz="3100" u="sng" kern="1200" dirty="0">
              <a:solidFill>
                <a:srgbClr val="C00000"/>
              </a:solidFill>
            </a:rPr>
            <a:t>Cronbach’s α is invalid</a:t>
          </a:r>
        </a:p>
      </dsp:txBody>
      <dsp:txXfrm>
        <a:off x="0" y="3284264"/>
        <a:ext cx="5607050" cy="164092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B603E-8D33-C14D-B429-EBBD4D252FFD}">
      <dsp:nvSpPr>
        <dsp:cNvPr id="0" name=""/>
        <dsp:cNvSpPr/>
      </dsp:nvSpPr>
      <dsp:spPr>
        <a:xfrm>
          <a:off x="0" y="20276"/>
          <a:ext cx="10298030" cy="865800"/>
        </a:xfrm>
        <a:prstGeom prst="roundRect">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To diagnose your measures, follow these steps:</a:t>
          </a:r>
        </a:p>
      </dsp:txBody>
      <dsp:txXfrm>
        <a:off x="42265" y="62541"/>
        <a:ext cx="10213500" cy="781270"/>
      </dsp:txXfrm>
    </dsp:sp>
    <dsp:sp modelId="{1149AC1A-5AED-E94B-8BA0-407FF34A9280}">
      <dsp:nvSpPr>
        <dsp:cNvPr id="0" name=""/>
        <dsp:cNvSpPr/>
      </dsp:nvSpPr>
      <dsp:spPr>
        <a:xfrm>
          <a:off x="0" y="886076"/>
          <a:ext cx="10298030" cy="18764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962"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a:t>Generate a </a:t>
          </a:r>
          <a:r>
            <a:rPr lang="en-US" sz="2900" b="1" kern="1200"/>
            <a:t>correlation matrix</a:t>
          </a:r>
        </a:p>
        <a:p>
          <a:pPr marL="285750" lvl="1" indent="-285750" algn="l" defTabSz="1289050">
            <a:lnSpc>
              <a:spcPct val="90000"/>
            </a:lnSpc>
            <a:spcBef>
              <a:spcPct val="0"/>
            </a:spcBef>
            <a:spcAft>
              <a:spcPct val="20000"/>
            </a:spcAft>
            <a:buChar char="•"/>
          </a:pPr>
          <a:r>
            <a:rPr lang="en-US" sz="2900" kern="1200" dirty="0"/>
            <a:t>Generate a </a:t>
          </a:r>
          <a:r>
            <a:rPr lang="en-US" sz="2900" b="1" kern="1200" dirty="0"/>
            <a:t>scree plot </a:t>
          </a:r>
          <a:r>
            <a:rPr lang="en-US" sz="2900" kern="1200" dirty="0"/>
            <a:t>(ideally via </a:t>
          </a:r>
          <a:r>
            <a:rPr lang="en-US" sz="2900" b="1" kern="1200" dirty="0"/>
            <a:t>parallel analysis</a:t>
          </a:r>
          <a:r>
            <a:rPr lang="en-US" sz="2900" kern="1200" dirty="0"/>
            <a:t>)</a:t>
          </a:r>
        </a:p>
        <a:p>
          <a:pPr marL="285750" lvl="1" indent="-285750" algn="l" defTabSz="1289050">
            <a:lnSpc>
              <a:spcPct val="90000"/>
            </a:lnSpc>
            <a:spcBef>
              <a:spcPct val="0"/>
            </a:spcBef>
            <a:spcAft>
              <a:spcPct val="20000"/>
            </a:spcAft>
            <a:buChar char="•"/>
          </a:pPr>
          <a:r>
            <a:rPr lang="en-US" sz="2900" kern="1200" dirty="0"/>
            <a:t>Compute </a:t>
          </a:r>
          <a:r>
            <a:rPr lang="en-US" sz="2900" b="1" kern="1200" dirty="0"/>
            <a:t>Omega hierarchical (</a:t>
          </a:r>
          <a:r>
            <a:rPr lang="el-GR" sz="2900" b="1" i="1" kern="1200" dirty="0"/>
            <a:t>ω</a:t>
          </a:r>
          <a:r>
            <a:rPr lang="en-US" sz="2900" b="1" i="1" kern="1200" baseline="-25000" dirty="0"/>
            <a:t>h</a:t>
          </a:r>
          <a:r>
            <a:rPr lang="en-US" sz="2900" b="1" i="1" kern="1200" baseline="0" dirty="0"/>
            <a:t>)</a:t>
          </a:r>
          <a:r>
            <a:rPr lang="en-US" sz="2900" b="1" i="1" kern="1200" dirty="0"/>
            <a:t> </a:t>
          </a:r>
          <a:r>
            <a:rPr lang="en-US" sz="2900" kern="1200" dirty="0"/>
            <a:t>and Cronbach’s </a:t>
          </a:r>
          <a:r>
            <a:rPr lang="el-GR" sz="2900" kern="1200" dirty="0"/>
            <a:t>α</a:t>
          </a:r>
          <a:r>
            <a:rPr lang="en-US" sz="2900" kern="1200" dirty="0"/>
            <a:t> (but remember </a:t>
          </a:r>
          <a:r>
            <a:rPr lang="el-GR" sz="2900" b="1" u="sng" kern="1200" dirty="0">
              <a:solidFill>
                <a:srgbClr val="C00000"/>
              </a:solidFill>
            </a:rPr>
            <a:t>α</a:t>
          </a:r>
          <a:r>
            <a:rPr lang="en-US" sz="2900" b="1" u="sng" kern="1200" dirty="0">
              <a:solidFill>
                <a:srgbClr val="C00000"/>
              </a:solidFill>
            </a:rPr>
            <a:t> can mislead you!</a:t>
          </a:r>
          <a:r>
            <a:rPr lang="en-US" sz="2900" kern="1200" dirty="0"/>
            <a:t>)</a:t>
          </a:r>
        </a:p>
      </dsp:txBody>
      <dsp:txXfrm>
        <a:off x="0" y="886076"/>
        <a:ext cx="10298030" cy="18764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07B2A1-44F1-2244-A387-40F5EA83BB71}" type="datetimeFigureOut">
              <a:rPr lang="en-US" smtClean="0"/>
              <a:t>8/11/18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DAAD39-BB99-C948-BFD5-0BBF626518BF}" type="slidenum">
              <a:rPr lang="en-US" smtClean="0"/>
              <a:t>‹#›</a:t>
            </a:fld>
            <a:endParaRPr lang="en-US"/>
          </a:p>
        </p:txBody>
      </p:sp>
    </p:spTree>
    <p:extLst>
      <p:ext uri="{BB962C8B-B14F-4D97-AF65-F5344CB8AC3E}">
        <p14:creationId xmlns:p14="http://schemas.microsoft.com/office/powerpoint/2010/main" val="3644533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 Michalak, graduate student in social psychology at Michigan. Replication depends on good tests. Presentation inspired by conversations about replication in which people contrasted the need for good statistics and good theory. </a:t>
            </a:r>
          </a:p>
        </p:txBody>
      </p:sp>
      <p:sp>
        <p:nvSpPr>
          <p:cNvPr id="4" name="Slide Number Placeholder 3"/>
          <p:cNvSpPr>
            <a:spLocks noGrp="1"/>
          </p:cNvSpPr>
          <p:nvPr>
            <p:ph type="sldNum" sz="quarter" idx="10"/>
          </p:nvPr>
        </p:nvSpPr>
        <p:spPr/>
        <p:txBody>
          <a:bodyPr/>
          <a:lstStyle/>
          <a:p>
            <a:fld id="{47DAAD39-BB99-C948-BFD5-0BBF626518BF}" type="slidenum">
              <a:rPr lang="en-US" smtClean="0"/>
              <a:t>1</a:t>
            </a:fld>
            <a:endParaRPr lang="en-US"/>
          </a:p>
        </p:txBody>
      </p:sp>
    </p:spTree>
    <p:extLst>
      <p:ext uri="{BB962C8B-B14F-4D97-AF65-F5344CB8AC3E}">
        <p14:creationId xmlns:p14="http://schemas.microsoft.com/office/powerpoint/2010/main" val="15420833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DAAD39-BB99-C948-BFD5-0BBF626518BF}" type="slidenum">
              <a:rPr lang="en-US" smtClean="0"/>
              <a:t>10</a:t>
            </a:fld>
            <a:endParaRPr lang="en-US"/>
          </a:p>
        </p:txBody>
      </p:sp>
    </p:spTree>
    <p:extLst>
      <p:ext uri="{BB962C8B-B14F-4D97-AF65-F5344CB8AC3E}">
        <p14:creationId xmlns:p14="http://schemas.microsoft.com/office/powerpoint/2010/main" val="3861926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don’t believe me, I want to show you. Imagine two real world scenarios in which the means, sample sizes, and variances are all equal.</a:t>
            </a:r>
          </a:p>
          <a:p>
            <a:r>
              <a:rPr lang="en-US" dirty="0"/>
              <a:t>Now imagine another scenario when they aren’t. I ran a very small simulation in which I generated data from this conditions and then I used the classic student t-test (the ANOVA really, because 4 groups), and then I also used the welch t-test.</a:t>
            </a:r>
          </a:p>
        </p:txBody>
      </p:sp>
      <p:sp>
        <p:nvSpPr>
          <p:cNvPr id="4" name="Slide Number Placeholder 3"/>
          <p:cNvSpPr>
            <a:spLocks noGrp="1"/>
          </p:cNvSpPr>
          <p:nvPr>
            <p:ph type="sldNum" sz="quarter" idx="10"/>
          </p:nvPr>
        </p:nvSpPr>
        <p:spPr/>
        <p:txBody>
          <a:bodyPr/>
          <a:lstStyle/>
          <a:p>
            <a:fld id="{47DAAD39-BB99-C948-BFD5-0BBF626518BF}" type="slidenum">
              <a:rPr lang="en-US" smtClean="0"/>
              <a:t>11</a:t>
            </a:fld>
            <a:endParaRPr lang="en-US"/>
          </a:p>
        </p:txBody>
      </p:sp>
    </p:spTree>
    <p:extLst>
      <p:ext uri="{BB962C8B-B14F-4D97-AF65-F5344CB8AC3E}">
        <p14:creationId xmlns:p14="http://schemas.microsoft.com/office/powerpoint/2010/main" val="277332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brief results. Y axis represents. X axis represents. As you can see, when </a:t>
            </a:r>
            <a:r>
              <a:rPr lang="en-US" dirty="0" err="1"/>
              <a:t>assumtions</a:t>
            </a:r>
            <a:r>
              <a:rPr lang="en-US" dirty="0"/>
              <a:t> are met, both tests perform really well: 5% error rate just like we want. But when assumptions are violated, you can see the classic test messes up more than it should, but the welch test keeps the error rate at 5%.</a:t>
            </a:r>
          </a:p>
        </p:txBody>
      </p:sp>
      <p:sp>
        <p:nvSpPr>
          <p:cNvPr id="4" name="Slide Number Placeholder 3"/>
          <p:cNvSpPr>
            <a:spLocks noGrp="1"/>
          </p:cNvSpPr>
          <p:nvPr>
            <p:ph type="sldNum" sz="quarter" idx="10"/>
          </p:nvPr>
        </p:nvSpPr>
        <p:spPr/>
        <p:txBody>
          <a:bodyPr/>
          <a:lstStyle/>
          <a:p>
            <a:fld id="{47DAAD39-BB99-C948-BFD5-0BBF626518BF}" type="slidenum">
              <a:rPr lang="en-US" smtClean="0"/>
              <a:t>12</a:t>
            </a:fld>
            <a:endParaRPr lang="en-US"/>
          </a:p>
        </p:txBody>
      </p:sp>
    </p:spTree>
    <p:extLst>
      <p:ext uri="{BB962C8B-B14F-4D97-AF65-F5344CB8AC3E}">
        <p14:creationId xmlns:p14="http://schemas.microsoft.com/office/powerpoint/2010/main" val="676741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a:t>
            </a:r>
          </a:p>
        </p:txBody>
      </p:sp>
      <p:sp>
        <p:nvSpPr>
          <p:cNvPr id="4" name="Slide Number Placeholder 3"/>
          <p:cNvSpPr>
            <a:spLocks noGrp="1"/>
          </p:cNvSpPr>
          <p:nvPr>
            <p:ph type="sldNum" sz="quarter" idx="10"/>
          </p:nvPr>
        </p:nvSpPr>
        <p:spPr/>
        <p:txBody>
          <a:bodyPr/>
          <a:lstStyle/>
          <a:p>
            <a:fld id="{47DAAD39-BB99-C948-BFD5-0BBF626518BF}" type="slidenum">
              <a:rPr lang="en-US" smtClean="0"/>
              <a:t>13</a:t>
            </a:fld>
            <a:endParaRPr lang="en-US"/>
          </a:p>
        </p:txBody>
      </p:sp>
    </p:spTree>
    <p:extLst>
      <p:ext uri="{BB962C8B-B14F-4D97-AF65-F5344CB8AC3E}">
        <p14:creationId xmlns:p14="http://schemas.microsoft.com/office/powerpoint/2010/main" val="2139379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back to the assumptions. Next I’m going to talk about measurement.</a:t>
            </a:r>
          </a:p>
        </p:txBody>
      </p:sp>
      <p:sp>
        <p:nvSpPr>
          <p:cNvPr id="4" name="Slide Number Placeholder 3"/>
          <p:cNvSpPr>
            <a:spLocks noGrp="1"/>
          </p:cNvSpPr>
          <p:nvPr>
            <p:ph type="sldNum" sz="quarter" idx="10"/>
          </p:nvPr>
        </p:nvSpPr>
        <p:spPr/>
        <p:txBody>
          <a:bodyPr/>
          <a:lstStyle/>
          <a:p>
            <a:fld id="{47DAAD39-BB99-C948-BFD5-0BBF626518BF}" type="slidenum">
              <a:rPr lang="en-US" smtClean="0"/>
              <a:t>14</a:t>
            </a:fld>
            <a:endParaRPr lang="en-US"/>
          </a:p>
        </p:txBody>
      </p:sp>
    </p:spTree>
    <p:extLst>
      <p:ext uri="{BB962C8B-B14F-4D97-AF65-F5344CB8AC3E}">
        <p14:creationId xmlns:p14="http://schemas.microsoft.com/office/powerpoint/2010/main" val="3617822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I mean? Well, the general linear model implicitly assumes measurements …</a:t>
            </a:r>
          </a:p>
        </p:txBody>
      </p:sp>
      <p:sp>
        <p:nvSpPr>
          <p:cNvPr id="4" name="Slide Number Placeholder 3"/>
          <p:cNvSpPr>
            <a:spLocks noGrp="1"/>
          </p:cNvSpPr>
          <p:nvPr>
            <p:ph type="sldNum" sz="quarter" idx="10"/>
          </p:nvPr>
        </p:nvSpPr>
        <p:spPr/>
        <p:txBody>
          <a:bodyPr/>
          <a:lstStyle/>
          <a:p>
            <a:fld id="{47DAAD39-BB99-C948-BFD5-0BBF626518BF}" type="slidenum">
              <a:rPr lang="en-US" smtClean="0"/>
              <a:t>15</a:t>
            </a:fld>
            <a:endParaRPr lang="en-US"/>
          </a:p>
        </p:txBody>
      </p:sp>
    </p:spTree>
    <p:extLst>
      <p:ext uri="{BB962C8B-B14F-4D97-AF65-F5344CB8AC3E}">
        <p14:creationId xmlns:p14="http://schemas.microsoft.com/office/powerpoint/2010/main" val="403968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we mean by valid and reliable? Well …</a:t>
            </a:r>
          </a:p>
          <a:p>
            <a:r>
              <a:rPr lang="en-US" dirty="0"/>
              <a:t>This might seem a little abstract, so I want to show you a nice picture</a:t>
            </a:r>
          </a:p>
        </p:txBody>
      </p:sp>
      <p:sp>
        <p:nvSpPr>
          <p:cNvPr id="4" name="Slide Number Placeholder 3"/>
          <p:cNvSpPr>
            <a:spLocks noGrp="1"/>
          </p:cNvSpPr>
          <p:nvPr>
            <p:ph type="sldNum" sz="quarter" idx="10"/>
          </p:nvPr>
        </p:nvSpPr>
        <p:spPr/>
        <p:txBody>
          <a:bodyPr/>
          <a:lstStyle/>
          <a:p>
            <a:fld id="{47DAAD39-BB99-C948-BFD5-0BBF626518BF}" type="slidenum">
              <a:rPr lang="en-US" smtClean="0"/>
              <a:t>16</a:t>
            </a:fld>
            <a:endParaRPr lang="en-US"/>
          </a:p>
        </p:txBody>
      </p:sp>
    </p:spTree>
    <p:extLst>
      <p:ext uri="{BB962C8B-B14F-4D97-AF65-F5344CB8AC3E}">
        <p14:creationId xmlns:p14="http://schemas.microsoft.com/office/powerpoint/2010/main" val="1451167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here is that your measure causes response to your questions. Importantly, your measure can account for the majority of shared variance among your scale questions.</a:t>
            </a:r>
          </a:p>
        </p:txBody>
      </p:sp>
      <p:sp>
        <p:nvSpPr>
          <p:cNvPr id="4" name="Slide Number Placeholder 3"/>
          <p:cNvSpPr>
            <a:spLocks noGrp="1"/>
          </p:cNvSpPr>
          <p:nvPr>
            <p:ph type="sldNum" sz="quarter" idx="10"/>
          </p:nvPr>
        </p:nvSpPr>
        <p:spPr/>
        <p:txBody>
          <a:bodyPr/>
          <a:lstStyle/>
          <a:p>
            <a:fld id="{47DAAD39-BB99-C948-BFD5-0BBF626518BF}" type="slidenum">
              <a:rPr lang="en-US" smtClean="0"/>
              <a:t>17</a:t>
            </a:fld>
            <a:endParaRPr lang="en-US"/>
          </a:p>
        </p:txBody>
      </p:sp>
    </p:spTree>
    <p:extLst>
      <p:ext uri="{BB962C8B-B14F-4D97-AF65-F5344CB8AC3E}">
        <p14:creationId xmlns:p14="http://schemas.microsoft.com/office/powerpoint/2010/main" val="956067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 development is hard, but I’m here to tell you there’s a well-developed way to diagnose good measures while you’re developing them or when you use them.</a:t>
            </a:r>
          </a:p>
        </p:txBody>
      </p:sp>
      <p:sp>
        <p:nvSpPr>
          <p:cNvPr id="4" name="Slide Number Placeholder 3"/>
          <p:cNvSpPr>
            <a:spLocks noGrp="1"/>
          </p:cNvSpPr>
          <p:nvPr>
            <p:ph type="sldNum" sz="quarter" idx="10"/>
          </p:nvPr>
        </p:nvSpPr>
        <p:spPr/>
        <p:txBody>
          <a:bodyPr/>
          <a:lstStyle/>
          <a:p>
            <a:fld id="{47DAAD39-BB99-C948-BFD5-0BBF626518BF}" type="slidenum">
              <a:rPr lang="en-US" smtClean="0"/>
              <a:t>18</a:t>
            </a:fld>
            <a:endParaRPr lang="en-US"/>
          </a:p>
        </p:txBody>
      </p:sp>
    </p:spTree>
    <p:extLst>
      <p:ext uri="{BB962C8B-B14F-4D97-AF65-F5344CB8AC3E}">
        <p14:creationId xmlns:p14="http://schemas.microsoft.com/office/powerpoint/2010/main" val="1097931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say it’s a validity coefficient, I don’t mean that if the ratio is high, then it’s valid. What I mean is that if it’s valid, the coefficient should be high.</a:t>
            </a:r>
          </a:p>
        </p:txBody>
      </p:sp>
      <p:sp>
        <p:nvSpPr>
          <p:cNvPr id="4" name="Slide Number Placeholder 3"/>
          <p:cNvSpPr>
            <a:spLocks noGrp="1"/>
          </p:cNvSpPr>
          <p:nvPr>
            <p:ph type="sldNum" sz="quarter" idx="10"/>
          </p:nvPr>
        </p:nvSpPr>
        <p:spPr/>
        <p:txBody>
          <a:bodyPr/>
          <a:lstStyle/>
          <a:p>
            <a:fld id="{47DAAD39-BB99-C948-BFD5-0BBF626518BF}" type="slidenum">
              <a:rPr lang="en-US" smtClean="0"/>
              <a:t>19</a:t>
            </a:fld>
            <a:endParaRPr lang="en-US"/>
          </a:p>
        </p:txBody>
      </p:sp>
    </p:spTree>
    <p:extLst>
      <p:ext uri="{BB962C8B-B14F-4D97-AF65-F5344CB8AC3E}">
        <p14:creationId xmlns:p14="http://schemas.microsoft.com/office/powerpoint/2010/main" val="1287711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start I’m giving you my takeaways right now.</a:t>
            </a:r>
          </a:p>
        </p:txBody>
      </p:sp>
      <p:sp>
        <p:nvSpPr>
          <p:cNvPr id="4" name="Slide Number Placeholder 3"/>
          <p:cNvSpPr>
            <a:spLocks noGrp="1"/>
          </p:cNvSpPr>
          <p:nvPr>
            <p:ph type="sldNum" sz="quarter" idx="10"/>
          </p:nvPr>
        </p:nvSpPr>
        <p:spPr/>
        <p:txBody>
          <a:bodyPr/>
          <a:lstStyle/>
          <a:p>
            <a:fld id="{47DAAD39-BB99-C948-BFD5-0BBF626518BF}" type="slidenum">
              <a:rPr lang="en-US" smtClean="0"/>
              <a:t>2</a:t>
            </a:fld>
            <a:endParaRPr lang="en-US"/>
          </a:p>
        </p:txBody>
      </p:sp>
    </p:spTree>
    <p:extLst>
      <p:ext uri="{BB962C8B-B14F-4D97-AF65-F5344CB8AC3E}">
        <p14:creationId xmlns:p14="http://schemas.microsoft.com/office/powerpoint/2010/main" val="3209932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it I did before with the welch test, I want to show you how this works and why it’s useful. Imagine two sets of questions. The first set of questions represent a single factor. Notice how everything is blue so they’re all correlated positively. Another set of questions form 2 factors: one subset of items correlate with each other but not with the other set and vice versa.</a:t>
            </a:r>
          </a:p>
        </p:txBody>
      </p:sp>
      <p:sp>
        <p:nvSpPr>
          <p:cNvPr id="4" name="Slide Number Placeholder 3"/>
          <p:cNvSpPr>
            <a:spLocks noGrp="1"/>
          </p:cNvSpPr>
          <p:nvPr>
            <p:ph type="sldNum" sz="quarter" idx="10"/>
          </p:nvPr>
        </p:nvSpPr>
        <p:spPr/>
        <p:txBody>
          <a:bodyPr/>
          <a:lstStyle/>
          <a:p>
            <a:fld id="{47DAAD39-BB99-C948-BFD5-0BBF626518BF}" type="slidenum">
              <a:rPr lang="en-US" smtClean="0"/>
              <a:t>20</a:t>
            </a:fld>
            <a:endParaRPr lang="en-US"/>
          </a:p>
        </p:txBody>
      </p:sp>
    </p:spTree>
    <p:extLst>
      <p:ext uri="{BB962C8B-B14F-4D97-AF65-F5344CB8AC3E}">
        <p14:creationId xmlns:p14="http://schemas.microsoft.com/office/powerpoint/2010/main" val="1907277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presenting the results using scree plots first. If you’re not familiar with scree plots, all you need to know is that bigger values roughly represent information explained. If you have one factor, the lions share of the variance should be explained by one thing. So when you see a steep drop, that means one thing explained a lot and the rest didn’t.</a:t>
            </a:r>
          </a:p>
        </p:txBody>
      </p:sp>
      <p:sp>
        <p:nvSpPr>
          <p:cNvPr id="4" name="Slide Number Placeholder 3"/>
          <p:cNvSpPr>
            <a:spLocks noGrp="1"/>
          </p:cNvSpPr>
          <p:nvPr>
            <p:ph type="sldNum" sz="quarter" idx="10"/>
          </p:nvPr>
        </p:nvSpPr>
        <p:spPr/>
        <p:txBody>
          <a:bodyPr/>
          <a:lstStyle/>
          <a:p>
            <a:fld id="{47DAAD39-BB99-C948-BFD5-0BBF626518BF}" type="slidenum">
              <a:rPr lang="en-US" smtClean="0"/>
              <a:t>21</a:t>
            </a:fld>
            <a:endParaRPr lang="en-US"/>
          </a:p>
        </p:txBody>
      </p:sp>
    </p:spTree>
    <p:extLst>
      <p:ext uri="{BB962C8B-B14F-4D97-AF65-F5344CB8AC3E}">
        <p14:creationId xmlns:p14="http://schemas.microsoft.com/office/powerpoint/2010/main" val="1209984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of correction function form concerns the shape of relationships. Better tests model the shape.</a:t>
            </a:r>
          </a:p>
        </p:txBody>
      </p:sp>
      <p:sp>
        <p:nvSpPr>
          <p:cNvPr id="4" name="Slide Number Placeholder 3"/>
          <p:cNvSpPr>
            <a:spLocks noGrp="1"/>
          </p:cNvSpPr>
          <p:nvPr>
            <p:ph type="sldNum" sz="quarter" idx="10"/>
          </p:nvPr>
        </p:nvSpPr>
        <p:spPr/>
        <p:txBody>
          <a:bodyPr/>
          <a:lstStyle/>
          <a:p>
            <a:fld id="{47DAAD39-BB99-C948-BFD5-0BBF626518BF}" type="slidenum">
              <a:rPr lang="en-US" smtClean="0"/>
              <a:t>25</a:t>
            </a:fld>
            <a:endParaRPr lang="en-US"/>
          </a:p>
        </p:txBody>
      </p:sp>
    </p:spTree>
    <p:extLst>
      <p:ext uri="{BB962C8B-B14F-4D97-AF65-F5344CB8AC3E}">
        <p14:creationId xmlns:p14="http://schemas.microsoft.com/office/powerpoint/2010/main" val="3827801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budget time to explain this, but the point is that the quadratic term in a regression is very often a bad representation of u-shaped data. </a:t>
            </a:r>
            <a:r>
              <a:rPr lang="en-US" dirty="0" err="1"/>
              <a:t>Qudartic</a:t>
            </a:r>
            <a:r>
              <a:rPr lang="en-US" dirty="0"/>
              <a:t> regressions make mistakes when there are true and false u-shaped patterns in data. The solution is to use the two-line test developed by </a:t>
            </a:r>
            <a:r>
              <a:rPr lang="en-US" dirty="0" err="1"/>
              <a:t>uri</a:t>
            </a:r>
            <a:r>
              <a:rPr lang="en-US" dirty="0"/>
              <a:t> </a:t>
            </a:r>
            <a:r>
              <a:rPr lang="en-US" dirty="0" err="1"/>
              <a:t>simonoshn</a:t>
            </a:r>
            <a:r>
              <a:rPr lang="en-US" dirty="0"/>
              <a:t>. New paper just cam out it.</a:t>
            </a:r>
          </a:p>
        </p:txBody>
      </p:sp>
      <p:sp>
        <p:nvSpPr>
          <p:cNvPr id="4" name="Slide Number Placeholder 3"/>
          <p:cNvSpPr>
            <a:spLocks noGrp="1"/>
          </p:cNvSpPr>
          <p:nvPr>
            <p:ph type="sldNum" sz="quarter" idx="10"/>
          </p:nvPr>
        </p:nvSpPr>
        <p:spPr/>
        <p:txBody>
          <a:bodyPr/>
          <a:lstStyle/>
          <a:p>
            <a:fld id="{47DAAD39-BB99-C948-BFD5-0BBF626518BF}" type="slidenum">
              <a:rPr lang="en-US" smtClean="0"/>
              <a:t>26</a:t>
            </a:fld>
            <a:endParaRPr lang="en-US"/>
          </a:p>
        </p:txBody>
      </p:sp>
    </p:spTree>
    <p:extLst>
      <p:ext uri="{BB962C8B-B14F-4D97-AF65-F5344CB8AC3E}">
        <p14:creationId xmlns:p14="http://schemas.microsoft.com/office/powerpoint/2010/main" val="1765818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omitted influences concerns individual differences. Better tests model these differences.</a:t>
            </a:r>
          </a:p>
        </p:txBody>
      </p:sp>
      <p:sp>
        <p:nvSpPr>
          <p:cNvPr id="4" name="Slide Number Placeholder 3"/>
          <p:cNvSpPr>
            <a:spLocks noGrp="1"/>
          </p:cNvSpPr>
          <p:nvPr>
            <p:ph type="sldNum" sz="quarter" idx="10"/>
          </p:nvPr>
        </p:nvSpPr>
        <p:spPr/>
        <p:txBody>
          <a:bodyPr/>
          <a:lstStyle/>
          <a:p>
            <a:fld id="{47DAAD39-BB99-C948-BFD5-0BBF626518BF}" type="slidenum">
              <a:rPr lang="en-US" smtClean="0"/>
              <a:t>27</a:t>
            </a:fld>
            <a:endParaRPr lang="en-US"/>
          </a:p>
        </p:txBody>
      </p:sp>
    </p:spTree>
    <p:extLst>
      <p:ext uri="{BB962C8B-B14F-4D97-AF65-F5344CB8AC3E}">
        <p14:creationId xmlns:p14="http://schemas.microsoft.com/office/powerpoint/2010/main" val="3208771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here, different individuals have different slopes and even different averages. Like I said before, better tests appropriately model these influences.</a:t>
            </a:r>
          </a:p>
        </p:txBody>
      </p:sp>
      <p:sp>
        <p:nvSpPr>
          <p:cNvPr id="4" name="Slide Number Placeholder 3"/>
          <p:cNvSpPr>
            <a:spLocks noGrp="1"/>
          </p:cNvSpPr>
          <p:nvPr>
            <p:ph type="sldNum" sz="quarter" idx="10"/>
          </p:nvPr>
        </p:nvSpPr>
        <p:spPr/>
        <p:txBody>
          <a:bodyPr/>
          <a:lstStyle/>
          <a:p>
            <a:fld id="{47DAAD39-BB99-C948-BFD5-0BBF626518BF}" type="slidenum">
              <a:rPr lang="en-US" smtClean="0"/>
              <a:t>28</a:t>
            </a:fld>
            <a:endParaRPr lang="en-US"/>
          </a:p>
        </p:txBody>
      </p:sp>
    </p:spTree>
    <p:extLst>
      <p:ext uri="{BB962C8B-B14F-4D97-AF65-F5344CB8AC3E}">
        <p14:creationId xmlns:p14="http://schemas.microsoft.com/office/powerpoint/2010/main" val="4238623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of course, statistics are not the only defining feature of a good test.</a:t>
            </a:r>
          </a:p>
        </p:txBody>
      </p:sp>
      <p:sp>
        <p:nvSpPr>
          <p:cNvPr id="4" name="Slide Number Placeholder 3"/>
          <p:cNvSpPr>
            <a:spLocks noGrp="1"/>
          </p:cNvSpPr>
          <p:nvPr>
            <p:ph type="sldNum" sz="quarter" idx="10"/>
          </p:nvPr>
        </p:nvSpPr>
        <p:spPr/>
        <p:txBody>
          <a:bodyPr/>
          <a:lstStyle/>
          <a:p>
            <a:fld id="{47DAAD39-BB99-C948-BFD5-0BBF626518BF}" type="slidenum">
              <a:rPr lang="en-US" smtClean="0"/>
              <a:t>29</a:t>
            </a:fld>
            <a:endParaRPr lang="en-US"/>
          </a:p>
        </p:txBody>
      </p:sp>
    </p:spTree>
    <p:extLst>
      <p:ext uri="{BB962C8B-B14F-4D97-AF65-F5344CB8AC3E}">
        <p14:creationId xmlns:p14="http://schemas.microsoft.com/office/powerpoint/2010/main" val="3763191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design a test, you should develop stimuli and manipulations that clearly represent your </a:t>
            </a:r>
            <a:r>
              <a:rPr lang="en-US" dirty="0" err="1"/>
              <a:t>contrsucts</a:t>
            </a:r>
            <a:r>
              <a:rPr lang="en-US" dirty="0"/>
              <a:t>. One way to do this is to ask participants.</a:t>
            </a:r>
          </a:p>
        </p:txBody>
      </p:sp>
      <p:sp>
        <p:nvSpPr>
          <p:cNvPr id="4" name="Slide Number Placeholder 3"/>
          <p:cNvSpPr>
            <a:spLocks noGrp="1"/>
          </p:cNvSpPr>
          <p:nvPr>
            <p:ph type="sldNum" sz="quarter" idx="10"/>
          </p:nvPr>
        </p:nvSpPr>
        <p:spPr/>
        <p:txBody>
          <a:bodyPr/>
          <a:lstStyle/>
          <a:p>
            <a:fld id="{47DAAD39-BB99-C948-BFD5-0BBF626518BF}" type="slidenum">
              <a:rPr lang="en-US" smtClean="0"/>
              <a:t>30</a:t>
            </a:fld>
            <a:endParaRPr lang="en-US"/>
          </a:p>
        </p:txBody>
      </p:sp>
    </p:spTree>
    <p:extLst>
      <p:ext uri="{BB962C8B-B14F-4D97-AF65-F5344CB8AC3E}">
        <p14:creationId xmlns:p14="http://schemas.microsoft.com/office/powerpoint/2010/main" val="1413113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my favorite examples comes from a research paper by Koch and colleagues. They asked</a:t>
            </a:r>
          </a:p>
        </p:txBody>
      </p:sp>
      <p:sp>
        <p:nvSpPr>
          <p:cNvPr id="4" name="Slide Number Placeholder 3"/>
          <p:cNvSpPr>
            <a:spLocks noGrp="1"/>
          </p:cNvSpPr>
          <p:nvPr>
            <p:ph type="sldNum" sz="quarter" idx="10"/>
          </p:nvPr>
        </p:nvSpPr>
        <p:spPr/>
        <p:txBody>
          <a:bodyPr/>
          <a:lstStyle/>
          <a:p>
            <a:fld id="{47DAAD39-BB99-C948-BFD5-0BBF626518BF}" type="slidenum">
              <a:rPr lang="en-US" smtClean="0"/>
              <a:t>31</a:t>
            </a:fld>
            <a:endParaRPr lang="en-US"/>
          </a:p>
        </p:txBody>
      </p:sp>
    </p:spTree>
    <p:extLst>
      <p:ext uri="{BB962C8B-B14F-4D97-AF65-F5344CB8AC3E}">
        <p14:creationId xmlns:p14="http://schemas.microsoft.com/office/powerpoint/2010/main" val="621923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Agency and conservative beliefs</a:t>
            </a:r>
          </a:p>
        </p:txBody>
      </p:sp>
      <p:sp>
        <p:nvSpPr>
          <p:cNvPr id="4" name="Slide Number Placeholder 3"/>
          <p:cNvSpPr>
            <a:spLocks noGrp="1"/>
          </p:cNvSpPr>
          <p:nvPr>
            <p:ph type="sldNum" sz="quarter" idx="10"/>
          </p:nvPr>
        </p:nvSpPr>
        <p:spPr/>
        <p:txBody>
          <a:bodyPr/>
          <a:lstStyle/>
          <a:p>
            <a:fld id="{47DAAD39-BB99-C948-BFD5-0BBF626518BF}" type="slidenum">
              <a:rPr lang="en-US" smtClean="0"/>
              <a:t>33</a:t>
            </a:fld>
            <a:endParaRPr lang="en-US"/>
          </a:p>
        </p:txBody>
      </p:sp>
    </p:spTree>
    <p:extLst>
      <p:ext uri="{BB962C8B-B14F-4D97-AF65-F5344CB8AC3E}">
        <p14:creationId xmlns:p14="http://schemas.microsoft.com/office/powerpoint/2010/main" val="88327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DAAD39-BB99-C948-BFD5-0BBF626518BF}" type="slidenum">
              <a:rPr lang="en-US" smtClean="0"/>
              <a:t>3</a:t>
            </a:fld>
            <a:endParaRPr lang="en-US"/>
          </a:p>
        </p:txBody>
      </p:sp>
    </p:spTree>
    <p:extLst>
      <p:ext uri="{BB962C8B-B14F-4D97-AF65-F5344CB8AC3E}">
        <p14:creationId xmlns:p14="http://schemas.microsoft.com/office/powerpoint/2010/main" val="38154801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Specfic</a:t>
            </a:r>
            <a:r>
              <a:rPr lang="en-US" dirty="0"/>
              <a:t> questions are falsifiable</a:t>
            </a:r>
          </a:p>
          <a:p>
            <a:r>
              <a:rPr lang="en-US" dirty="0"/>
              <a:t>Researchers can better design studies that test more specific questions than more vague predictions</a:t>
            </a:r>
          </a:p>
          <a:p>
            <a:r>
              <a:rPr lang="en-US" dirty="0"/>
              <a:t>Independent researchers can more easily design new studies to replicate specific predictions</a:t>
            </a:r>
          </a:p>
        </p:txBody>
      </p:sp>
      <p:sp>
        <p:nvSpPr>
          <p:cNvPr id="4" name="Slide Number Placeholder 3"/>
          <p:cNvSpPr>
            <a:spLocks noGrp="1"/>
          </p:cNvSpPr>
          <p:nvPr>
            <p:ph type="sldNum" sz="quarter" idx="10"/>
          </p:nvPr>
        </p:nvSpPr>
        <p:spPr/>
        <p:txBody>
          <a:bodyPr/>
          <a:lstStyle/>
          <a:p>
            <a:fld id="{47DAAD39-BB99-C948-BFD5-0BBF626518BF}" type="slidenum">
              <a:rPr lang="en-US" smtClean="0"/>
              <a:t>35</a:t>
            </a:fld>
            <a:endParaRPr lang="en-US"/>
          </a:p>
        </p:txBody>
      </p:sp>
    </p:spTree>
    <p:extLst>
      <p:ext uri="{BB962C8B-B14F-4D97-AF65-F5344CB8AC3E}">
        <p14:creationId xmlns:p14="http://schemas.microsoft.com/office/powerpoint/2010/main" val="3838942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Performance means things like bias, variance, false positive error rates, power, etc.</a:t>
            </a:r>
          </a:p>
        </p:txBody>
      </p:sp>
      <p:sp>
        <p:nvSpPr>
          <p:cNvPr id="4" name="Slide Number Placeholder 3"/>
          <p:cNvSpPr>
            <a:spLocks noGrp="1"/>
          </p:cNvSpPr>
          <p:nvPr>
            <p:ph type="sldNum" sz="quarter" idx="10"/>
          </p:nvPr>
        </p:nvSpPr>
        <p:spPr/>
        <p:txBody>
          <a:bodyPr/>
          <a:lstStyle/>
          <a:p>
            <a:fld id="{47DAAD39-BB99-C948-BFD5-0BBF626518BF}" type="slidenum">
              <a:rPr lang="en-US" smtClean="0"/>
              <a:t>4</a:t>
            </a:fld>
            <a:endParaRPr lang="en-US"/>
          </a:p>
        </p:txBody>
      </p:sp>
    </p:spTree>
    <p:extLst>
      <p:ext uri="{BB962C8B-B14F-4D97-AF65-F5344CB8AC3E}">
        <p14:creationId xmlns:p14="http://schemas.microsoft.com/office/powerpoint/2010/main" val="1464881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I’m assuming most people in the room use some version of the general linear model in there research, I’m going to talk about how paying attention to these assumptions can help improve replicability. Those assumptions are …</a:t>
            </a:r>
          </a:p>
        </p:txBody>
      </p:sp>
      <p:sp>
        <p:nvSpPr>
          <p:cNvPr id="4" name="Slide Number Placeholder 3"/>
          <p:cNvSpPr>
            <a:spLocks noGrp="1"/>
          </p:cNvSpPr>
          <p:nvPr>
            <p:ph type="sldNum" sz="quarter" idx="10"/>
          </p:nvPr>
        </p:nvSpPr>
        <p:spPr/>
        <p:txBody>
          <a:bodyPr/>
          <a:lstStyle/>
          <a:p>
            <a:fld id="{47DAAD39-BB99-C948-BFD5-0BBF626518BF}" type="slidenum">
              <a:rPr lang="en-US" smtClean="0"/>
              <a:t>5</a:t>
            </a:fld>
            <a:endParaRPr lang="en-US"/>
          </a:p>
        </p:txBody>
      </p:sp>
    </p:spTree>
    <p:extLst>
      <p:ext uri="{BB962C8B-B14F-4D97-AF65-F5344CB8AC3E}">
        <p14:creationId xmlns:p14="http://schemas.microsoft.com/office/powerpoint/2010/main" val="1691984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very fancy language so I’m going to explain these with more intuitive and familiar examples</a:t>
            </a:r>
          </a:p>
        </p:txBody>
      </p:sp>
      <p:sp>
        <p:nvSpPr>
          <p:cNvPr id="4" name="Slide Number Placeholder 3"/>
          <p:cNvSpPr>
            <a:spLocks noGrp="1"/>
          </p:cNvSpPr>
          <p:nvPr>
            <p:ph type="sldNum" sz="quarter" idx="10"/>
          </p:nvPr>
        </p:nvSpPr>
        <p:spPr/>
        <p:txBody>
          <a:bodyPr/>
          <a:lstStyle/>
          <a:p>
            <a:fld id="{47DAAD39-BB99-C948-BFD5-0BBF626518BF}" type="slidenum">
              <a:rPr lang="en-US" smtClean="0"/>
              <a:t>6</a:t>
            </a:fld>
            <a:endParaRPr lang="en-US"/>
          </a:p>
        </p:txBody>
      </p:sp>
    </p:spTree>
    <p:extLst>
      <p:ext uri="{BB962C8B-B14F-4D97-AF65-F5344CB8AC3E}">
        <p14:creationId xmlns:p14="http://schemas.microsoft.com/office/powerpoint/2010/main" val="211334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it mean if residuals are behaved? Well, one way to behave is to display equal variability across the possible range of your predictor values. As you can see here, as predicted values increase, so does the spread of the points. These residuals are misbehaving.</a:t>
            </a:r>
          </a:p>
        </p:txBody>
      </p:sp>
      <p:sp>
        <p:nvSpPr>
          <p:cNvPr id="4" name="Slide Number Placeholder 3"/>
          <p:cNvSpPr>
            <a:spLocks noGrp="1"/>
          </p:cNvSpPr>
          <p:nvPr>
            <p:ph type="sldNum" sz="quarter" idx="10"/>
          </p:nvPr>
        </p:nvSpPr>
        <p:spPr/>
        <p:txBody>
          <a:bodyPr/>
          <a:lstStyle/>
          <a:p>
            <a:fld id="{47DAAD39-BB99-C948-BFD5-0BBF626518BF}" type="slidenum">
              <a:rPr lang="en-US" smtClean="0"/>
              <a:t>7</a:t>
            </a:fld>
            <a:endParaRPr lang="en-US"/>
          </a:p>
        </p:txBody>
      </p:sp>
    </p:spTree>
    <p:extLst>
      <p:ext uri="{BB962C8B-B14F-4D97-AF65-F5344CB8AC3E}">
        <p14:creationId xmlns:p14="http://schemas.microsoft.com/office/powerpoint/2010/main" val="2693769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look at this in terms of boxplots for each group. So here you can see that some groups have values that are way more spread out than in other groups. These aren’t residuals, but this kind of pattern will cause residuals to misbehave.</a:t>
            </a:r>
          </a:p>
        </p:txBody>
      </p:sp>
      <p:sp>
        <p:nvSpPr>
          <p:cNvPr id="4" name="Slide Number Placeholder 3"/>
          <p:cNvSpPr>
            <a:spLocks noGrp="1"/>
          </p:cNvSpPr>
          <p:nvPr>
            <p:ph type="sldNum" sz="quarter" idx="10"/>
          </p:nvPr>
        </p:nvSpPr>
        <p:spPr/>
        <p:txBody>
          <a:bodyPr/>
          <a:lstStyle/>
          <a:p>
            <a:fld id="{47DAAD39-BB99-C948-BFD5-0BBF626518BF}" type="slidenum">
              <a:rPr lang="en-US" smtClean="0"/>
              <a:t>8</a:t>
            </a:fld>
            <a:endParaRPr lang="en-US"/>
          </a:p>
        </p:txBody>
      </p:sp>
    </p:spTree>
    <p:extLst>
      <p:ext uri="{BB962C8B-B14F-4D97-AF65-F5344CB8AC3E}">
        <p14:creationId xmlns:p14="http://schemas.microsoft.com/office/powerpoint/2010/main" val="1408716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common problem in social science research, so how do we solve it? One way is to use the welch t-test.</a:t>
            </a:r>
          </a:p>
        </p:txBody>
      </p:sp>
      <p:sp>
        <p:nvSpPr>
          <p:cNvPr id="4" name="Slide Number Placeholder 3"/>
          <p:cNvSpPr>
            <a:spLocks noGrp="1"/>
          </p:cNvSpPr>
          <p:nvPr>
            <p:ph type="sldNum" sz="quarter" idx="10"/>
          </p:nvPr>
        </p:nvSpPr>
        <p:spPr/>
        <p:txBody>
          <a:bodyPr/>
          <a:lstStyle/>
          <a:p>
            <a:fld id="{47DAAD39-BB99-C948-BFD5-0BBF626518BF}" type="slidenum">
              <a:rPr lang="en-US" smtClean="0"/>
              <a:t>9</a:t>
            </a:fld>
            <a:endParaRPr lang="en-US"/>
          </a:p>
        </p:txBody>
      </p:sp>
    </p:spTree>
    <p:extLst>
      <p:ext uri="{BB962C8B-B14F-4D97-AF65-F5344CB8AC3E}">
        <p14:creationId xmlns:p14="http://schemas.microsoft.com/office/powerpoint/2010/main" val="2976280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7D11326-6078-F547-8519-641467C9D7A7}" type="datetimeFigureOut">
              <a:rPr lang="en-US" smtClean="0"/>
              <a:t>8/11/18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34914409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11326-6078-F547-8519-641467C9D7A7}" type="datetimeFigureOut">
              <a:rPr lang="en-US" smtClean="0"/>
              <a:t>8/11/18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22438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11326-6078-F547-8519-641467C9D7A7}" type="datetimeFigureOut">
              <a:rPr lang="en-US" smtClean="0"/>
              <a:t>8/11/18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273420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D11326-6078-F547-8519-641467C9D7A7}" type="datetimeFigureOut">
              <a:rPr lang="en-US" smtClean="0"/>
              <a:t>8/11/18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1034660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7D11326-6078-F547-8519-641467C9D7A7}" type="datetimeFigureOut">
              <a:rPr lang="en-US" smtClean="0"/>
              <a:t>8/11/18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377622657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7D11326-6078-F547-8519-641467C9D7A7}" type="datetimeFigureOut">
              <a:rPr lang="en-US" smtClean="0"/>
              <a:t>8/11/18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14444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27D11326-6078-F547-8519-641467C9D7A7}" type="datetimeFigureOut">
              <a:rPr lang="en-US" smtClean="0"/>
              <a:t>8/11/18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55F6B2D-9604-F441-9CB4-25E60F05578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3950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D11326-6078-F547-8519-641467C9D7A7}" type="datetimeFigureOut">
              <a:rPr lang="en-US" smtClean="0"/>
              <a:t>8/11/18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3407184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D11326-6078-F547-8519-641467C9D7A7}" type="datetimeFigureOut">
              <a:rPr lang="en-US" smtClean="0"/>
              <a:t>8/11/18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3110933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27D11326-6078-F547-8519-641467C9D7A7}" type="datetimeFigureOut">
              <a:rPr lang="en-US" smtClean="0"/>
              <a:t>8/11/18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3579076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7D11326-6078-F547-8519-641467C9D7A7}" type="datetimeFigureOut">
              <a:rPr lang="en-US" smtClean="0"/>
              <a:t>8/11/18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55F6B2D-9604-F441-9CB4-25E60F055780}" type="slidenum">
              <a:rPr lang="en-US" smtClean="0"/>
              <a:t>‹#›</a:t>
            </a:fld>
            <a:endParaRPr lang="en-US"/>
          </a:p>
        </p:txBody>
      </p:sp>
    </p:spTree>
    <p:extLst>
      <p:ext uri="{BB962C8B-B14F-4D97-AF65-F5344CB8AC3E}">
        <p14:creationId xmlns:p14="http://schemas.microsoft.com/office/powerpoint/2010/main" val="2566789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7D11326-6078-F547-8519-641467C9D7A7}" type="datetimeFigureOut">
              <a:rPr lang="en-US" smtClean="0"/>
              <a:t>8/11/18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55F6B2D-9604-F441-9CB4-25E60F055780}" type="slidenum">
              <a:rPr lang="en-US" smtClean="0"/>
              <a:t>‹#›</a:t>
            </a:fld>
            <a:endParaRPr lang="en-US"/>
          </a:p>
        </p:txBody>
      </p:sp>
    </p:spTree>
    <p:extLst>
      <p:ext uri="{BB962C8B-B14F-4D97-AF65-F5344CB8AC3E}">
        <p14:creationId xmlns:p14="http://schemas.microsoft.com/office/powerpoint/2010/main" val="77351691"/>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4.svg"/></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3" Type="http://schemas.openxmlformats.org/officeDocument/2006/relationships/hyperlink" Target="https://people.ucsc.edu/~dgbonett/psyc204.html" TargetMode="External"/><Relationship Id="rId2" Type="http://schemas.openxmlformats.org/officeDocument/2006/relationships/hyperlink" Target="https://www.ibm.com/support/knowledgecenter/en/SSLVMB_23.0.0/spss/base/syn_oneway_n10060.html" TargetMode="External"/><Relationship Id="rId1" Type="http://schemas.openxmlformats.org/officeDocument/2006/relationships/slideLayout" Target="../slideLayouts/slideLayout2.xml"/><Relationship Id="rId6" Type="http://schemas.openxmlformats.org/officeDocument/2006/relationships/hyperlink" Target="http://webstimate.org/twolines" TargetMode="External"/><Relationship Id="rId5" Type="http://schemas.openxmlformats.org/officeDocument/2006/relationships/hyperlink" Target="http://personality-project.org/r/psych/" TargetMode="External"/><Relationship Id="rId4" Type="http://schemas.openxmlformats.org/officeDocument/2006/relationships/hyperlink" Target="http://nickmichalak.com/blog" TargetMode="Externa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9.xml.rels><?xml version="1.0" encoding="UTF-8" standalone="yes"?>
<Relationships xmlns="http://schemas.openxmlformats.org/package/2006/relationships"><Relationship Id="rId3" Type="http://schemas.openxmlformats.org/officeDocument/2006/relationships/hyperlink" Target="https://twitter.com/nmmichalak" TargetMode="External"/><Relationship Id="rId2" Type="http://schemas.openxmlformats.org/officeDocument/2006/relationships/hyperlink" Target="http://nickmichalak.com/" TargetMode="External"/><Relationship Id="rId1" Type="http://schemas.openxmlformats.org/officeDocument/2006/relationships/slideLayout" Target="../slideLayouts/slideLayout7.xml"/><Relationship Id="rId5" Type="http://schemas.openxmlformats.org/officeDocument/2006/relationships/hyperlink" Target="https://osf.io/rdbmh/" TargetMode="Externa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65000"/>
            <a:lumOff val="3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D5E85-95A9-D542-A6C0-8C8DC2D471DB}"/>
              </a:ext>
            </a:extLst>
          </p:cNvPr>
          <p:cNvSpPr>
            <a:spLocks noGrp="1"/>
          </p:cNvSpPr>
          <p:nvPr>
            <p:ph type="ctrTitle"/>
          </p:nvPr>
        </p:nvSpPr>
        <p:spPr/>
        <p:txBody>
          <a:bodyPr>
            <a:normAutofit/>
          </a:bodyPr>
          <a:lstStyle/>
          <a:p>
            <a:r>
              <a:rPr lang="en-US" dirty="0"/>
              <a:t>Good tests replicate</a:t>
            </a:r>
          </a:p>
        </p:txBody>
      </p:sp>
      <p:sp>
        <p:nvSpPr>
          <p:cNvPr id="3" name="Subtitle 2">
            <a:extLst>
              <a:ext uri="{FF2B5EF4-FFF2-40B4-BE49-F238E27FC236}">
                <a16:creationId xmlns:a16="http://schemas.microsoft.com/office/drawing/2014/main" id="{DD0BEF07-5D41-1C4C-BCBB-21D4AE917EF6}"/>
              </a:ext>
            </a:extLst>
          </p:cNvPr>
          <p:cNvSpPr>
            <a:spLocks noGrp="1"/>
          </p:cNvSpPr>
          <p:nvPr>
            <p:ph type="subTitle" idx="1"/>
          </p:nvPr>
        </p:nvSpPr>
        <p:spPr/>
        <p:txBody>
          <a:bodyPr>
            <a:normAutofit/>
          </a:bodyPr>
          <a:lstStyle/>
          <a:p>
            <a:r>
              <a:rPr lang="en-US" sz="3600" b="1" dirty="0"/>
              <a:t>Nicholas M. Michalak</a:t>
            </a:r>
          </a:p>
        </p:txBody>
      </p:sp>
      <p:pic>
        <p:nvPicPr>
          <p:cNvPr id="5" name="Picture 4">
            <a:extLst>
              <a:ext uri="{FF2B5EF4-FFF2-40B4-BE49-F238E27FC236}">
                <a16:creationId xmlns:a16="http://schemas.microsoft.com/office/drawing/2014/main" id="{25DAEF22-3A57-E044-90FB-B547E731CBE1}"/>
              </a:ext>
            </a:extLst>
          </p:cNvPr>
          <p:cNvPicPr>
            <a:picLocks noChangeAspect="1"/>
          </p:cNvPicPr>
          <p:nvPr/>
        </p:nvPicPr>
        <p:blipFill>
          <a:blip r:embed="rId3"/>
          <a:stretch>
            <a:fillRect/>
          </a:stretch>
        </p:blipFill>
        <p:spPr>
          <a:xfrm>
            <a:off x="211769" y="5912318"/>
            <a:ext cx="5394960" cy="774029"/>
          </a:xfrm>
          <a:prstGeom prst="rect">
            <a:avLst/>
          </a:prstGeom>
        </p:spPr>
      </p:pic>
    </p:spTree>
    <p:extLst>
      <p:ext uri="{BB962C8B-B14F-4D97-AF65-F5344CB8AC3E}">
        <p14:creationId xmlns:p14="http://schemas.microsoft.com/office/powerpoint/2010/main" val="3324858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2A7DFF-7D09-6944-971F-749A2DE68027}"/>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sz="2600"/>
              <a:t>Always use the welch </a:t>
            </a:r>
            <a:r>
              <a:rPr lang="en-US" sz="2600" i="1"/>
              <a:t>t</a:t>
            </a:r>
            <a:r>
              <a:rPr lang="en-US" sz="2600"/>
              <a:t>-test</a:t>
            </a:r>
          </a:p>
        </p:txBody>
      </p:sp>
      <p:sp useBgFill="1">
        <p:nvSpPr>
          <p:cNvPr id="15" name="Rectangle 11">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7694A33-2C1C-4499-9DD4-62800BC65E5E}"/>
              </a:ext>
            </a:extLst>
          </p:cNvPr>
          <p:cNvGraphicFramePr>
            <a:graphicFrameLocks noGrp="1"/>
          </p:cNvGraphicFramePr>
          <p:nvPr>
            <p:ph idx="1"/>
            <p:extLst>
              <p:ext uri="{D42A27DB-BD31-4B8C-83A1-F6EECF244321}">
                <p14:modId xmlns:p14="http://schemas.microsoft.com/office/powerpoint/2010/main" val="1784619189"/>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828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58CDF43C-28E3-5747-AB6A-BD38F2AD1B0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C3A121D-ADE9-8B40-AF81-D741F452EDF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926A52BB-7285-8848-A689-6F635EBF1802}"/>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8FE6734A-936D-C949-A7CA-98734E90817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A780212-26B9-9746-9D59-7A271487E95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35F340AE-4EA5-F848-9547-892A36015A7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103F-3A6D-4745-88EA-634366FD69A8}"/>
              </a:ext>
            </a:extLst>
          </p:cNvPr>
          <p:cNvSpPr>
            <a:spLocks noGrp="1"/>
          </p:cNvSpPr>
          <p:nvPr>
            <p:ph type="title"/>
          </p:nvPr>
        </p:nvSpPr>
        <p:spPr/>
        <p:txBody>
          <a:bodyPr/>
          <a:lstStyle/>
          <a:p>
            <a:r>
              <a:rPr lang="en-US" dirty="0"/>
              <a:t>Demonstrate with simulation</a:t>
            </a:r>
            <a:br>
              <a:rPr lang="en-US" dirty="0"/>
            </a:br>
            <a:r>
              <a:rPr lang="en-US" dirty="0"/>
              <a:t>(1,000 </a:t>
            </a:r>
            <a:r>
              <a:rPr lang="en-US" i="1" dirty="0"/>
              <a:t>t</a:t>
            </a:r>
            <a:r>
              <a:rPr lang="en-US" dirty="0"/>
              <a:t>-tests on 4 group means)</a:t>
            </a:r>
          </a:p>
        </p:txBody>
      </p:sp>
      <p:sp>
        <p:nvSpPr>
          <p:cNvPr id="4" name="Oval 3">
            <a:extLst>
              <a:ext uri="{FF2B5EF4-FFF2-40B4-BE49-F238E27FC236}">
                <a16:creationId xmlns:a16="http://schemas.microsoft.com/office/drawing/2014/main" id="{45B4C658-74C5-5543-8CFD-44336C9A3509}"/>
              </a:ext>
            </a:extLst>
          </p:cNvPr>
          <p:cNvSpPr>
            <a:spLocks noChangeAspect="1"/>
          </p:cNvSpPr>
          <p:nvPr/>
        </p:nvSpPr>
        <p:spPr>
          <a:xfrm>
            <a:off x="2231136" y="424905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Oval 4">
            <a:extLst>
              <a:ext uri="{FF2B5EF4-FFF2-40B4-BE49-F238E27FC236}">
                <a16:creationId xmlns:a16="http://schemas.microsoft.com/office/drawing/2014/main" id="{4807647E-A41D-2C43-AF77-0B4B6FAEBC5A}"/>
              </a:ext>
            </a:extLst>
          </p:cNvPr>
          <p:cNvSpPr>
            <a:spLocks noChangeAspect="1"/>
          </p:cNvSpPr>
          <p:nvPr/>
        </p:nvSpPr>
        <p:spPr>
          <a:xfrm>
            <a:off x="3206621" y="424905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539DB9-142C-D844-981D-6565FF8752BD}"/>
              </a:ext>
            </a:extLst>
          </p:cNvPr>
          <p:cNvSpPr>
            <a:spLocks noChangeAspect="1"/>
          </p:cNvSpPr>
          <p:nvPr/>
        </p:nvSpPr>
        <p:spPr>
          <a:xfrm>
            <a:off x="4182106" y="424905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A0A1388-3D44-EB41-8754-D2242742F3BF}"/>
              </a:ext>
            </a:extLst>
          </p:cNvPr>
          <p:cNvSpPr>
            <a:spLocks noChangeAspect="1"/>
          </p:cNvSpPr>
          <p:nvPr/>
        </p:nvSpPr>
        <p:spPr>
          <a:xfrm>
            <a:off x="5157591" y="424905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441BBB1-40A2-E24A-A10C-C81C9F65A9DD}"/>
              </a:ext>
            </a:extLst>
          </p:cNvPr>
          <p:cNvSpPr>
            <a:spLocks noChangeAspect="1"/>
          </p:cNvSpPr>
          <p:nvPr/>
        </p:nvSpPr>
        <p:spPr>
          <a:xfrm>
            <a:off x="8130586" y="4934854"/>
            <a:ext cx="228600" cy="2286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C18E8DC-F4A9-EF48-A509-6AC66F054384}"/>
              </a:ext>
            </a:extLst>
          </p:cNvPr>
          <p:cNvSpPr>
            <a:spLocks noChangeAspect="1"/>
          </p:cNvSpPr>
          <p:nvPr/>
        </p:nvSpPr>
        <p:spPr>
          <a:xfrm>
            <a:off x="8451114" y="424905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00D1887-8814-B74A-A6FE-865DF8075EF1}"/>
              </a:ext>
            </a:extLst>
          </p:cNvPr>
          <p:cNvSpPr>
            <a:spLocks noChangeAspect="1"/>
          </p:cNvSpPr>
          <p:nvPr/>
        </p:nvSpPr>
        <p:spPr>
          <a:xfrm>
            <a:off x="6696614" y="3791854"/>
            <a:ext cx="1371600" cy="1371600"/>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B7C9B43-5915-534E-AE20-D88A7648651B}"/>
              </a:ext>
            </a:extLst>
          </p:cNvPr>
          <p:cNvSpPr>
            <a:spLocks noChangeAspect="1"/>
          </p:cNvSpPr>
          <p:nvPr/>
        </p:nvSpPr>
        <p:spPr>
          <a:xfrm>
            <a:off x="9427886" y="4249054"/>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8ED46DC-21BE-6F4B-8358-2E723C0FDAFD}"/>
              </a:ext>
            </a:extLst>
          </p:cNvPr>
          <p:cNvSpPr txBox="1"/>
          <p:nvPr/>
        </p:nvSpPr>
        <p:spPr>
          <a:xfrm>
            <a:off x="2231136" y="2479360"/>
            <a:ext cx="2465931" cy="923330"/>
          </a:xfrm>
          <a:prstGeom prst="rect">
            <a:avLst/>
          </a:prstGeom>
          <a:noFill/>
          <a:ln>
            <a:noFill/>
          </a:ln>
        </p:spPr>
        <p:txBody>
          <a:bodyPr wrap="none" rtlCol="0">
            <a:spAutoFit/>
          </a:bodyPr>
          <a:lstStyle/>
          <a:p>
            <a:pPr marL="285750" indent="-285750">
              <a:buFont typeface="Wingdings" pitchFamily="2" charset="2"/>
              <a:buChar char="q"/>
            </a:pPr>
            <a:r>
              <a:rPr lang="en-US" b="1" dirty="0"/>
              <a:t>Equal means</a:t>
            </a:r>
          </a:p>
          <a:p>
            <a:pPr marL="285750" indent="-285750">
              <a:buFont typeface="Wingdings" pitchFamily="2" charset="2"/>
              <a:buChar char="q"/>
            </a:pPr>
            <a:r>
              <a:rPr lang="en-US" b="1" dirty="0"/>
              <a:t>Equal sample sizes</a:t>
            </a:r>
          </a:p>
          <a:p>
            <a:pPr marL="285750" indent="-285750">
              <a:buFont typeface="Wingdings" pitchFamily="2" charset="2"/>
              <a:buChar char="q"/>
            </a:pPr>
            <a:r>
              <a:rPr lang="en-US" b="1" dirty="0"/>
              <a:t>Equal variances</a:t>
            </a:r>
          </a:p>
        </p:txBody>
      </p:sp>
      <p:sp>
        <p:nvSpPr>
          <p:cNvPr id="13" name="TextBox 12">
            <a:extLst>
              <a:ext uri="{FF2B5EF4-FFF2-40B4-BE49-F238E27FC236}">
                <a16:creationId xmlns:a16="http://schemas.microsoft.com/office/drawing/2014/main" id="{823B4343-4D82-274C-8639-878A6C76FFF5}"/>
              </a:ext>
            </a:extLst>
          </p:cNvPr>
          <p:cNvSpPr txBox="1"/>
          <p:nvPr/>
        </p:nvSpPr>
        <p:spPr>
          <a:xfrm>
            <a:off x="6696614" y="2479360"/>
            <a:ext cx="2772106" cy="923330"/>
          </a:xfrm>
          <a:prstGeom prst="rect">
            <a:avLst/>
          </a:prstGeom>
          <a:noFill/>
          <a:ln>
            <a:noFill/>
          </a:ln>
        </p:spPr>
        <p:txBody>
          <a:bodyPr wrap="none" rtlCol="0">
            <a:spAutoFit/>
          </a:bodyPr>
          <a:lstStyle/>
          <a:p>
            <a:pPr marL="285750" indent="-285750">
              <a:buFont typeface="Wingdings" pitchFamily="2" charset="2"/>
              <a:buChar char="q"/>
            </a:pPr>
            <a:r>
              <a:rPr lang="en-US" b="1" dirty="0"/>
              <a:t>Equal means</a:t>
            </a:r>
          </a:p>
          <a:p>
            <a:pPr marL="285750" indent="-285750">
              <a:buFont typeface="Wingdings" pitchFamily="2" charset="2"/>
              <a:buChar char="q"/>
            </a:pPr>
            <a:r>
              <a:rPr lang="en-US" b="1" u="sng" dirty="0">
                <a:solidFill>
                  <a:srgbClr val="C00000"/>
                </a:solidFill>
              </a:rPr>
              <a:t>Unequal</a:t>
            </a:r>
            <a:r>
              <a:rPr lang="en-US" b="1" dirty="0"/>
              <a:t> sample sizes</a:t>
            </a:r>
          </a:p>
          <a:p>
            <a:pPr marL="285750" indent="-285750">
              <a:buFont typeface="Wingdings" pitchFamily="2" charset="2"/>
              <a:buChar char="q"/>
            </a:pPr>
            <a:r>
              <a:rPr lang="en-US" b="1" u="sng" dirty="0">
                <a:solidFill>
                  <a:srgbClr val="C00000"/>
                </a:solidFill>
              </a:rPr>
              <a:t>Unequal</a:t>
            </a:r>
            <a:r>
              <a:rPr lang="en-US" b="1" dirty="0"/>
              <a:t> variances</a:t>
            </a:r>
          </a:p>
        </p:txBody>
      </p:sp>
      <p:sp>
        <p:nvSpPr>
          <p:cNvPr id="14" name="TextBox 13">
            <a:extLst>
              <a:ext uri="{FF2B5EF4-FFF2-40B4-BE49-F238E27FC236}">
                <a16:creationId xmlns:a16="http://schemas.microsoft.com/office/drawing/2014/main" id="{948D4B6C-1741-1847-B1A3-A825B10CB188}"/>
              </a:ext>
            </a:extLst>
          </p:cNvPr>
          <p:cNvSpPr txBox="1"/>
          <p:nvPr/>
        </p:nvSpPr>
        <p:spPr>
          <a:xfrm>
            <a:off x="6721579" y="5772288"/>
            <a:ext cx="2910808" cy="646331"/>
          </a:xfrm>
          <a:prstGeom prst="rect">
            <a:avLst/>
          </a:prstGeom>
          <a:noFill/>
        </p:spPr>
        <p:txBody>
          <a:bodyPr wrap="square" rtlCol="0">
            <a:spAutoFit/>
          </a:bodyPr>
          <a:lstStyle/>
          <a:p>
            <a:r>
              <a:rPr lang="en-US" b="1" dirty="0">
                <a:solidFill>
                  <a:srgbClr val="C00000"/>
                </a:solidFill>
              </a:rPr>
              <a:t>Smallest</a:t>
            </a:r>
            <a:r>
              <a:rPr lang="en-US" b="1" dirty="0"/>
              <a:t> group has </a:t>
            </a:r>
            <a:r>
              <a:rPr lang="en-US" b="1" dirty="0">
                <a:solidFill>
                  <a:srgbClr val="C00000"/>
                </a:solidFill>
              </a:rPr>
              <a:t>smallest</a:t>
            </a:r>
            <a:r>
              <a:rPr lang="en-US" b="1" dirty="0"/>
              <a:t> variance</a:t>
            </a:r>
          </a:p>
        </p:txBody>
      </p:sp>
      <p:cxnSp>
        <p:nvCxnSpPr>
          <p:cNvPr id="16" name="Straight Arrow Connector 15">
            <a:extLst>
              <a:ext uri="{FF2B5EF4-FFF2-40B4-BE49-F238E27FC236}">
                <a16:creationId xmlns:a16="http://schemas.microsoft.com/office/drawing/2014/main" id="{F2B339DD-C500-2843-A4ED-A00E80BA7755}"/>
              </a:ext>
            </a:extLst>
          </p:cNvPr>
          <p:cNvCxnSpPr>
            <a:cxnSpLocks/>
            <a:stCxn id="14" idx="0"/>
          </p:cNvCxnSpPr>
          <p:nvPr/>
        </p:nvCxnSpPr>
        <p:spPr>
          <a:xfrm flipV="1">
            <a:off x="8176983" y="5268686"/>
            <a:ext cx="67903" cy="5036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58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1" name="rc5">
            <a:extLst>
              <a:ext uri="{FF2B5EF4-FFF2-40B4-BE49-F238E27FC236}">
                <a16:creationId xmlns:a16="http://schemas.microsoft.com/office/drawing/2014/main" id="{94B95525-54A7-324F-8D54-8525AF98A545}"/>
              </a:ext>
            </a:extLst>
          </p:cNvPr>
          <p:cNvSpPr/>
          <p:nvPr/>
        </p:nvSpPr>
        <p:spPr>
          <a:xfrm>
            <a:off x="1875883" y="796001"/>
            <a:ext cx="9179727" cy="5495796"/>
          </a:xfrm>
          <a:prstGeom prst="rect">
            <a:avLst/>
          </a:prstGeom>
          <a:solidFill>
            <a:srgbClr val="FFFFFF">
              <a:alpha val="100000"/>
            </a:srgbClr>
          </a:solidFill>
        </p:spPr>
        <p:txBody>
          <a:bodyPr/>
          <a:lstStyle/>
          <a:p>
            <a:endParaRPr/>
          </a:p>
        </p:txBody>
      </p:sp>
      <p:sp>
        <p:nvSpPr>
          <p:cNvPr id="12" name="pl6">
            <a:extLst>
              <a:ext uri="{FF2B5EF4-FFF2-40B4-BE49-F238E27FC236}">
                <a16:creationId xmlns:a16="http://schemas.microsoft.com/office/drawing/2014/main" id="{083484D8-966B-7549-8C81-CF11D044124A}"/>
              </a:ext>
            </a:extLst>
          </p:cNvPr>
          <p:cNvSpPr/>
          <p:nvPr/>
        </p:nvSpPr>
        <p:spPr>
          <a:xfrm>
            <a:off x="1875883" y="5721721"/>
            <a:ext cx="9179727" cy="0"/>
          </a:xfrm>
          <a:custGeom>
            <a:avLst/>
            <a:gdLst/>
            <a:ahLst/>
            <a:cxnLst/>
            <a:rect l="0" t="0" r="0" b="0"/>
            <a:pathLst>
              <a:path w="9179727">
                <a:moveTo>
                  <a:pt x="0" y="0"/>
                </a:moveTo>
                <a:lnTo>
                  <a:pt x="9179727" y="0"/>
                </a:lnTo>
                <a:lnTo>
                  <a:pt x="9179727" y="0"/>
                </a:lnTo>
              </a:path>
            </a:pathLst>
          </a:custGeom>
          <a:ln w="6775" cap="flat">
            <a:solidFill>
              <a:srgbClr val="EBEBEB">
                <a:alpha val="100000"/>
              </a:srgbClr>
            </a:solidFill>
            <a:prstDash val="solid"/>
            <a:round/>
          </a:ln>
        </p:spPr>
        <p:txBody>
          <a:bodyPr/>
          <a:lstStyle/>
          <a:p>
            <a:endParaRPr/>
          </a:p>
        </p:txBody>
      </p:sp>
      <p:sp>
        <p:nvSpPr>
          <p:cNvPr id="13" name="pl7">
            <a:extLst>
              <a:ext uri="{FF2B5EF4-FFF2-40B4-BE49-F238E27FC236}">
                <a16:creationId xmlns:a16="http://schemas.microsoft.com/office/drawing/2014/main" id="{19227CB7-AD10-F545-B3EB-B06813868AF8}"/>
              </a:ext>
            </a:extLst>
          </p:cNvPr>
          <p:cNvSpPr/>
          <p:nvPr/>
        </p:nvSpPr>
        <p:spPr>
          <a:xfrm>
            <a:off x="1875883" y="5081185"/>
            <a:ext cx="9179727" cy="0"/>
          </a:xfrm>
          <a:custGeom>
            <a:avLst/>
            <a:gdLst/>
            <a:ahLst/>
            <a:cxnLst/>
            <a:rect l="0" t="0" r="0" b="0"/>
            <a:pathLst>
              <a:path w="9179727">
                <a:moveTo>
                  <a:pt x="0" y="0"/>
                </a:moveTo>
                <a:lnTo>
                  <a:pt x="9179727" y="0"/>
                </a:lnTo>
                <a:lnTo>
                  <a:pt x="9179727" y="0"/>
                </a:lnTo>
              </a:path>
            </a:pathLst>
          </a:custGeom>
          <a:ln w="6775" cap="flat">
            <a:solidFill>
              <a:srgbClr val="EBEBEB">
                <a:alpha val="100000"/>
              </a:srgbClr>
            </a:solidFill>
            <a:prstDash val="solid"/>
            <a:round/>
          </a:ln>
        </p:spPr>
        <p:txBody>
          <a:bodyPr/>
          <a:lstStyle/>
          <a:p>
            <a:endParaRPr/>
          </a:p>
        </p:txBody>
      </p:sp>
      <p:sp>
        <p:nvSpPr>
          <p:cNvPr id="14" name="pl8">
            <a:extLst>
              <a:ext uri="{FF2B5EF4-FFF2-40B4-BE49-F238E27FC236}">
                <a16:creationId xmlns:a16="http://schemas.microsoft.com/office/drawing/2014/main" id="{8E86850E-139B-5543-8E9B-8AB25FB1BFC2}"/>
              </a:ext>
            </a:extLst>
          </p:cNvPr>
          <p:cNvSpPr/>
          <p:nvPr/>
        </p:nvSpPr>
        <p:spPr>
          <a:xfrm>
            <a:off x="1875883" y="4440649"/>
            <a:ext cx="9179727" cy="0"/>
          </a:xfrm>
          <a:custGeom>
            <a:avLst/>
            <a:gdLst/>
            <a:ahLst/>
            <a:cxnLst/>
            <a:rect l="0" t="0" r="0" b="0"/>
            <a:pathLst>
              <a:path w="9179727">
                <a:moveTo>
                  <a:pt x="0" y="0"/>
                </a:moveTo>
                <a:lnTo>
                  <a:pt x="9179727" y="0"/>
                </a:lnTo>
                <a:lnTo>
                  <a:pt x="9179727" y="0"/>
                </a:lnTo>
              </a:path>
            </a:pathLst>
          </a:custGeom>
          <a:ln w="6775" cap="flat">
            <a:solidFill>
              <a:srgbClr val="EBEBEB">
                <a:alpha val="100000"/>
              </a:srgbClr>
            </a:solidFill>
            <a:prstDash val="solid"/>
            <a:round/>
          </a:ln>
        </p:spPr>
        <p:txBody>
          <a:bodyPr/>
          <a:lstStyle/>
          <a:p>
            <a:endParaRPr/>
          </a:p>
        </p:txBody>
      </p:sp>
      <p:sp>
        <p:nvSpPr>
          <p:cNvPr id="15" name="pl9">
            <a:extLst>
              <a:ext uri="{FF2B5EF4-FFF2-40B4-BE49-F238E27FC236}">
                <a16:creationId xmlns:a16="http://schemas.microsoft.com/office/drawing/2014/main" id="{1093D29B-0F9E-CA49-B0DD-AADDEEEF1AD3}"/>
              </a:ext>
            </a:extLst>
          </p:cNvPr>
          <p:cNvSpPr/>
          <p:nvPr/>
        </p:nvSpPr>
        <p:spPr>
          <a:xfrm>
            <a:off x="1875883" y="3800113"/>
            <a:ext cx="9179727" cy="0"/>
          </a:xfrm>
          <a:custGeom>
            <a:avLst/>
            <a:gdLst/>
            <a:ahLst/>
            <a:cxnLst/>
            <a:rect l="0" t="0" r="0" b="0"/>
            <a:pathLst>
              <a:path w="9179727">
                <a:moveTo>
                  <a:pt x="0" y="0"/>
                </a:moveTo>
                <a:lnTo>
                  <a:pt x="9179727" y="0"/>
                </a:lnTo>
                <a:lnTo>
                  <a:pt x="9179727" y="0"/>
                </a:lnTo>
              </a:path>
            </a:pathLst>
          </a:custGeom>
          <a:ln w="6775" cap="flat">
            <a:solidFill>
              <a:srgbClr val="EBEBEB">
                <a:alpha val="100000"/>
              </a:srgbClr>
            </a:solidFill>
            <a:prstDash val="solid"/>
            <a:round/>
          </a:ln>
        </p:spPr>
        <p:txBody>
          <a:bodyPr/>
          <a:lstStyle/>
          <a:p>
            <a:endParaRPr/>
          </a:p>
        </p:txBody>
      </p:sp>
      <p:sp>
        <p:nvSpPr>
          <p:cNvPr id="16" name="pl10">
            <a:extLst>
              <a:ext uri="{FF2B5EF4-FFF2-40B4-BE49-F238E27FC236}">
                <a16:creationId xmlns:a16="http://schemas.microsoft.com/office/drawing/2014/main" id="{3EF55BA2-2197-9941-8278-FEF6EB916C55}"/>
              </a:ext>
            </a:extLst>
          </p:cNvPr>
          <p:cNvSpPr/>
          <p:nvPr/>
        </p:nvSpPr>
        <p:spPr>
          <a:xfrm>
            <a:off x="1875883" y="3159578"/>
            <a:ext cx="9179727" cy="0"/>
          </a:xfrm>
          <a:custGeom>
            <a:avLst/>
            <a:gdLst/>
            <a:ahLst/>
            <a:cxnLst/>
            <a:rect l="0" t="0" r="0" b="0"/>
            <a:pathLst>
              <a:path w="9179727">
                <a:moveTo>
                  <a:pt x="0" y="0"/>
                </a:moveTo>
                <a:lnTo>
                  <a:pt x="9179727" y="0"/>
                </a:lnTo>
                <a:lnTo>
                  <a:pt x="9179727" y="0"/>
                </a:lnTo>
              </a:path>
            </a:pathLst>
          </a:custGeom>
          <a:ln w="6775" cap="flat">
            <a:solidFill>
              <a:srgbClr val="EBEBEB">
                <a:alpha val="100000"/>
              </a:srgbClr>
            </a:solidFill>
            <a:prstDash val="solid"/>
            <a:round/>
          </a:ln>
        </p:spPr>
        <p:txBody>
          <a:bodyPr/>
          <a:lstStyle/>
          <a:p>
            <a:endParaRPr/>
          </a:p>
        </p:txBody>
      </p:sp>
      <p:sp>
        <p:nvSpPr>
          <p:cNvPr id="17" name="pl11">
            <a:extLst>
              <a:ext uri="{FF2B5EF4-FFF2-40B4-BE49-F238E27FC236}">
                <a16:creationId xmlns:a16="http://schemas.microsoft.com/office/drawing/2014/main" id="{7E661B44-5464-E744-B9DB-BA658324E91A}"/>
              </a:ext>
            </a:extLst>
          </p:cNvPr>
          <p:cNvSpPr/>
          <p:nvPr/>
        </p:nvSpPr>
        <p:spPr>
          <a:xfrm>
            <a:off x="1875883" y="2519042"/>
            <a:ext cx="9179727" cy="0"/>
          </a:xfrm>
          <a:custGeom>
            <a:avLst/>
            <a:gdLst/>
            <a:ahLst/>
            <a:cxnLst/>
            <a:rect l="0" t="0" r="0" b="0"/>
            <a:pathLst>
              <a:path w="9179727">
                <a:moveTo>
                  <a:pt x="0" y="0"/>
                </a:moveTo>
                <a:lnTo>
                  <a:pt x="9179727" y="0"/>
                </a:lnTo>
                <a:lnTo>
                  <a:pt x="9179727" y="0"/>
                </a:lnTo>
              </a:path>
            </a:pathLst>
          </a:custGeom>
          <a:ln w="6775" cap="flat">
            <a:solidFill>
              <a:srgbClr val="EBEBEB">
                <a:alpha val="100000"/>
              </a:srgbClr>
            </a:solidFill>
            <a:prstDash val="solid"/>
            <a:round/>
          </a:ln>
        </p:spPr>
        <p:txBody>
          <a:bodyPr/>
          <a:lstStyle/>
          <a:p>
            <a:endParaRPr/>
          </a:p>
        </p:txBody>
      </p:sp>
      <p:sp>
        <p:nvSpPr>
          <p:cNvPr id="18" name="pl12">
            <a:extLst>
              <a:ext uri="{FF2B5EF4-FFF2-40B4-BE49-F238E27FC236}">
                <a16:creationId xmlns:a16="http://schemas.microsoft.com/office/drawing/2014/main" id="{A31B4699-6428-E549-B7C2-7E335AD50FB6}"/>
              </a:ext>
            </a:extLst>
          </p:cNvPr>
          <p:cNvSpPr/>
          <p:nvPr/>
        </p:nvSpPr>
        <p:spPr>
          <a:xfrm>
            <a:off x="1875883" y="1878506"/>
            <a:ext cx="9179727" cy="0"/>
          </a:xfrm>
          <a:custGeom>
            <a:avLst/>
            <a:gdLst/>
            <a:ahLst/>
            <a:cxnLst/>
            <a:rect l="0" t="0" r="0" b="0"/>
            <a:pathLst>
              <a:path w="9179727">
                <a:moveTo>
                  <a:pt x="0" y="0"/>
                </a:moveTo>
                <a:lnTo>
                  <a:pt x="9179727" y="0"/>
                </a:lnTo>
                <a:lnTo>
                  <a:pt x="9179727" y="0"/>
                </a:lnTo>
              </a:path>
            </a:pathLst>
          </a:custGeom>
          <a:ln w="6775" cap="flat">
            <a:solidFill>
              <a:srgbClr val="EBEBEB">
                <a:alpha val="100000"/>
              </a:srgbClr>
            </a:solidFill>
            <a:prstDash val="solid"/>
            <a:round/>
          </a:ln>
        </p:spPr>
        <p:txBody>
          <a:bodyPr/>
          <a:lstStyle/>
          <a:p>
            <a:endParaRPr/>
          </a:p>
        </p:txBody>
      </p:sp>
      <p:sp>
        <p:nvSpPr>
          <p:cNvPr id="19" name="pl13">
            <a:extLst>
              <a:ext uri="{FF2B5EF4-FFF2-40B4-BE49-F238E27FC236}">
                <a16:creationId xmlns:a16="http://schemas.microsoft.com/office/drawing/2014/main" id="{EE506132-2425-1D49-AB84-0BFEF721E27B}"/>
              </a:ext>
            </a:extLst>
          </p:cNvPr>
          <p:cNvSpPr/>
          <p:nvPr/>
        </p:nvSpPr>
        <p:spPr>
          <a:xfrm>
            <a:off x="1875883" y="1237970"/>
            <a:ext cx="9179727" cy="0"/>
          </a:xfrm>
          <a:custGeom>
            <a:avLst/>
            <a:gdLst/>
            <a:ahLst/>
            <a:cxnLst/>
            <a:rect l="0" t="0" r="0" b="0"/>
            <a:pathLst>
              <a:path w="9179727">
                <a:moveTo>
                  <a:pt x="0" y="0"/>
                </a:moveTo>
                <a:lnTo>
                  <a:pt x="9179727" y="0"/>
                </a:lnTo>
                <a:lnTo>
                  <a:pt x="9179727" y="0"/>
                </a:lnTo>
              </a:path>
            </a:pathLst>
          </a:custGeom>
          <a:ln w="6775" cap="flat">
            <a:solidFill>
              <a:srgbClr val="EBEBEB">
                <a:alpha val="100000"/>
              </a:srgbClr>
            </a:solidFill>
            <a:prstDash val="solid"/>
            <a:round/>
          </a:ln>
        </p:spPr>
        <p:txBody>
          <a:bodyPr/>
          <a:lstStyle/>
          <a:p>
            <a:endParaRPr/>
          </a:p>
        </p:txBody>
      </p:sp>
      <p:sp>
        <p:nvSpPr>
          <p:cNvPr id="20" name="pl14">
            <a:extLst>
              <a:ext uri="{FF2B5EF4-FFF2-40B4-BE49-F238E27FC236}">
                <a16:creationId xmlns:a16="http://schemas.microsoft.com/office/drawing/2014/main" id="{579977BE-21E6-5B44-90B3-1F40A052ECA3}"/>
              </a:ext>
            </a:extLst>
          </p:cNvPr>
          <p:cNvSpPr/>
          <p:nvPr/>
        </p:nvSpPr>
        <p:spPr>
          <a:xfrm>
            <a:off x="1875883" y="6041989"/>
            <a:ext cx="9179727" cy="0"/>
          </a:xfrm>
          <a:custGeom>
            <a:avLst/>
            <a:gdLst/>
            <a:ahLst/>
            <a:cxnLst/>
            <a:rect l="0" t="0" r="0" b="0"/>
            <a:pathLst>
              <a:path w="9179727">
                <a:moveTo>
                  <a:pt x="0" y="0"/>
                </a:moveTo>
                <a:lnTo>
                  <a:pt x="9179727" y="0"/>
                </a:lnTo>
                <a:lnTo>
                  <a:pt x="9179727" y="0"/>
                </a:lnTo>
              </a:path>
            </a:pathLst>
          </a:custGeom>
          <a:ln w="13550" cap="flat">
            <a:solidFill>
              <a:srgbClr val="EBEBEB">
                <a:alpha val="100000"/>
              </a:srgbClr>
            </a:solidFill>
            <a:prstDash val="solid"/>
            <a:round/>
          </a:ln>
        </p:spPr>
        <p:txBody>
          <a:bodyPr/>
          <a:lstStyle/>
          <a:p>
            <a:endParaRPr/>
          </a:p>
        </p:txBody>
      </p:sp>
      <p:sp>
        <p:nvSpPr>
          <p:cNvPr id="21" name="pl15">
            <a:extLst>
              <a:ext uri="{FF2B5EF4-FFF2-40B4-BE49-F238E27FC236}">
                <a16:creationId xmlns:a16="http://schemas.microsoft.com/office/drawing/2014/main" id="{2BD77DC1-173C-294A-847A-1827A8AA8CE2}"/>
              </a:ext>
            </a:extLst>
          </p:cNvPr>
          <p:cNvSpPr/>
          <p:nvPr/>
        </p:nvSpPr>
        <p:spPr>
          <a:xfrm>
            <a:off x="1875883" y="5401453"/>
            <a:ext cx="9179727" cy="0"/>
          </a:xfrm>
          <a:custGeom>
            <a:avLst/>
            <a:gdLst/>
            <a:ahLst/>
            <a:cxnLst/>
            <a:rect l="0" t="0" r="0" b="0"/>
            <a:pathLst>
              <a:path w="9179727">
                <a:moveTo>
                  <a:pt x="0" y="0"/>
                </a:moveTo>
                <a:lnTo>
                  <a:pt x="9179727" y="0"/>
                </a:lnTo>
                <a:lnTo>
                  <a:pt x="9179727" y="0"/>
                </a:lnTo>
              </a:path>
            </a:pathLst>
          </a:custGeom>
          <a:ln w="13550" cap="flat">
            <a:solidFill>
              <a:srgbClr val="EBEBEB">
                <a:alpha val="100000"/>
              </a:srgbClr>
            </a:solidFill>
            <a:prstDash val="solid"/>
            <a:round/>
          </a:ln>
        </p:spPr>
        <p:txBody>
          <a:bodyPr/>
          <a:lstStyle/>
          <a:p>
            <a:endParaRPr/>
          </a:p>
        </p:txBody>
      </p:sp>
      <p:sp>
        <p:nvSpPr>
          <p:cNvPr id="22" name="pl16">
            <a:extLst>
              <a:ext uri="{FF2B5EF4-FFF2-40B4-BE49-F238E27FC236}">
                <a16:creationId xmlns:a16="http://schemas.microsoft.com/office/drawing/2014/main" id="{1A90408A-60D6-8A45-B531-C03B88277510}"/>
              </a:ext>
            </a:extLst>
          </p:cNvPr>
          <p:cNvSpPr/>
          <p:nvPr/>
        </p:nvSpPr>
        <p:spPr>
          <a:xfrm>
            <a:off x="1875883" y="4760917"/>
            <a:ext cx="9179727" cy="0"/>
          </a:xfrm>
          <a:custGeom>
            <a:avLst/>
            <a:gdLst/>
            <a:ahLst/>
            <a:cxnLst/>
            <a:rect l="0" t="0" r="0" b="0"/>
            <a:pathLst>
              <a:path w="9179727">
                <a:moveTo>
                  <a:pt x="0" y="0"/>
                </a:moveTo>
                <a:lnTo>
                  <a:pt x="9179727" y="0"/>
                </a:lnTo>
                <a:lnTo>
                  <a:pt x="9179727" y="0"/>
                </a:lnTo>
              </a:path>
            </a:pathLst>
          </a:custGeom>
          <a:ln w="13550" cap="flat">
            <a:solidFill>
              <a:srgbClr val="EBEBEB">
                <a:alpha val="100000"/>
              </a:srgbClr>
            </a:solidFill>
            <a:prstDash val="solid"/>
            <a:round/>
          </a:ln>
        </p:spPr>
        <p:txBody>
          <a:bodyPr/>
          <a:lstStyle/>
          <a:p>
            <a:endParaRPr/>
          </a:p>
        </p:txBody>
      </p:sp>
      <p:sp>
        <p:nvSpPr>
          <p:cNvPr id="23" name="pl17">
            <a:extLst>
              <a:ext uri="{FF2B5EF4-FFF2-40B4-BE49-F238E27FC236}">
                <a16:creationId xmlns:a16="http://schemas.microsoft.com/office/drawing/2014/main" id="{E6E3AB8D-F7A8-3447-8175-FDC1A9CD10A6}"/>
              </a:ext>
            </a:extLst>
          </p:cNvPr>
          <p:cNvSpPr/>
          <p:nvPr/>
        </p:nvSpPr>
        <p:spPr>
          <a:xfrm>
            <a:off x="1875883" y="4120381"/>
            <a:ext cx="9179727" cy="0"/>
          </a:xfrm>
          <a:custGeom>
            <a:avLst/>
            <a:gdLst/>
            <a:ahLst/>
            <a:cxnLst/>
            <a:rect l="0" t="0" r="0" b="0"/>
            <a:pathLst>
              <a:path w="9179727">
                <a:moveTo>
                  <a:pt x="0" y="0"/>
                </a:moveTo>
                <a:lnTo>
                  <a:pt x="9179727" y="0"/>
                </a:lnTo>
                <a:lnTo>
                  <a:pt x="9179727" y="0"/>
                </a:lnTo>
              </a:path>
            </a:pathLst>
          </a:custGeom>
          <a:ln w="13550" cap="flat">
            <a:solidFill>
              <a:srgbClr val="EBEBEB">
                <a:alpha val="100000"/>
              </a:srgbClr>
            </a:solidFill>
            <a:prstDash val="solid"/>
            <a:round/>
          </a:ln>
        </p:spPr>
        <p:txBody>
          <a:bodyPr/>
          <a:lstStyle/>
          <a:p>
            <a:endParaRPr/>
          </a:p>
        </p:txBody>
      </p:sp>
      <p:sp>
        <p:nvSpPr>
          <p:cNvPr id="24" name="pl18">
            <a:extLst>
              <a:ext uri="{FF2B5EF4-FFF2-40B4-BE49-F238E27FC236}">
                <a16:creationId xmlns:a16="http://schemas.microsoft.com/office/drawing/2014/main" id="{5D5DCFE1-A803-BB47-9C49-5F8BCC683A19}"/>
              </a:ext>
            </a:extLst>
          </p:cNvPr>
          <p:cNvSpPr/>
          <p:nvPr/>
        </p:nvSpPr>
        <p:spPr>
          <a:xfrm>
            <a:off x="1875883" y="3479846"/>
            <a:ext cx="9179727" cy="0"/>
          </a:xfrm>
          <a:custGeom>
            <a:avLst/>
            <a:gdLst/>
            <a:ahLst/>
            <a:cxnLst/>
            <a:rect l="0" t="0" r="0" b="0"/>
            <a:pathLst>
              <a:path w="9179727">
                <a:moveTo>
                  <a:pt x="0" y="0"/>
                </a:moveTo>
                <a:lnTo>
                  <a:pt x="9179727" y="0"/>
                </a:lnTo>
                <a:lnTo>
                  <a:pt x="9179727" y="0"/>
                </a:lnTo>
              </a:path>
            </a:pathLst>
          </a:custGeom>
          <a:ln w="13550" cap="flat">
            <a:solidFill>
              <a:srgbClr val="EBEBEB">
                <a:alpha val="100000"/>
              </a:srgbClr>
            </a:solidFill>
            <a:prstDash val="solid"/>
            <a:round/>
          </a:ln>
        </p:spPr>
        <p:txBody>
          <a:bodyPr/>
          <a:lstStyle/>
          <a:p>
            <a:endParaRPr/>
          </a:p>
        </p:txBody>
      </p:sp>
      <p:sp>
        <p:nvSpPr>
          <p:cNvPr id="25" name="pl19">
            <a:extLst>
              <a:ext uri="{FF2B5EF4-FFF2-40B4-BE49-F238E27FC236}">
                <a16:creationId xmlns:a16="http://schemas.microsoft.com/office/drawing/2014/main" id="{B273F38F-C3EA-7344-BC2C-0C04FA66A9BF}"/>
              </a:ext>
            </a:extLst>
          </p:cNvPr>
          <p:cNvSpPr/>
          <p:nvPr/>
        </p:nvSpPr>
        <p:spPr>
          <a:xfrm>
            <a:off x="1875883" y="2839310"/>
            <a:ext cx="9179727" cy="0"/>
          </a:xfrm>
          <a:custGeom>
            <a:avLst/>
            <a:gdLst/>
            <a:ahLst/>
            <a:cxnLst/>
            <a:rect l="0" t="0" r="0" b="0"/>
            <a:pathLst>
              <a:path w="9179727">
                <a:moveTo>
                  <a:pt x="0" y="0"/>
                </a:moveTo>
                <a:lnTo>
                  <a:pt x="9179727" y="0"/>
                </a:lnTo>
                <a:lnTo>
                  <a:pt x="9179727" y="0"/>
                </a:lnTo>
              </a:path>
            </a:pathLst>
          </a:custGeom>
          <a:ln w="13550" cap="flat">
            <a:solidFill>
              <a:srgbClr val="EBEBEB">
                <a:alpha val="100000"/>
              </a:srgbClr>
            </a:solidFill>
            <a:prstDash val="solid"/>
            <a:round/>
          </a:ln>
        </p:spPr>
        <p:txBody>
          <a:bodyPr/>
          <a:lstStyle/>
          <a:p>
            <a:endParaRPr/>
          </a:p>
        </p:txBody>
      </p:sp>
      <p:sp>
        <p:nvSpPr>
          <p:cNvPr id="26" name="pl20">
            <a:extLst>
              <a:ext uri="{FF2B5EF4-FFF2-40B4-BE49-F238E27FC236}">
                <a16:creationId xmlns:a16="http://schemas.microsoft.com/office/drawing/2014/main" id="{91DAAD82-06FD-B648-8478-0C5B47313ED9}"/>
              </a:ext>
            </a:extLst>
          </p:cNvPr>
          <p:cNvSpPr/>
          <p:nvPr/>
        </p:nvSpPr>
        <p:spPr>
          <a:xfrm>
            <a:off x="1875883" y="2198774"/>
            <a:ext cx="9179727" cy="0"/>
          </a:xfrm>
          <a:custGeom>
            <a:avLst/>
            <a:gdLst/>
            <a:ahLst/>
            <a:cxnLst/>
            <a:rect l="0" t="0" r="0" b="0"/>
            <a:pathLst>
              <a:path w="9179727">
                <a:moveTo>
                  <a:pt x="0" y="0"/>
                </a:moveTo>
                <a:lnTo>
                  <a:pt x="9179727" y="0"/>
                </a:lnTo>
                <a:lnTo>
                  <a:pt x="9179727" y="0"/>
                </a:lnTo>
              </a:path>
            </a:pathLst>
          </a:custGeom>
          <a:ln w="13550" cap="flat">
            <a:solidFill>
              <a:srgbClr val="EBEBEB">
                <a:alpha val="100000"/>
              </a:srgbClr>
            </a:solidFill>
            <a:prstDash val="solid"/>
            <a:round/>
          </a:ln>
        </p:spPr>
        <p:txBody>
          <a:bodyPr/>
          <a:lstStyle/>
          <a:p>
            <a:endParaRPr/>
          </a:p>
        </p:txBody>
      </p:sp>
      <p:sp>
        <p:nvSpPr>
          <p:cNvPr id="27" name="pl21">
            <a:extLst>
              <a:ext uri="{FF2B5EF4-FFF2-40B4-BE49-F238E27FC236}">
                <a16:creationId xmlns:a16="http://schemas.microsoft.com/office/drawing/2014/main" id="{9CC290A9-0739-1548-B31C-1011B4A769C2}"/>
              </a:ext>
            </a:extLst>
          </p:cNvPr>
          <p:cNvSpPr/>
          <p:nvPr/>
        </p:nvSpPr>
        <p:spPr>
          <a:xfrm>
            <a:off x="1875883" y="1558238"/>
            <a:ext cx="9179727" cy="0"/>
          </a:xfrm>
          <a:custGeom>
            <a:avLst/>
            <a:gdLst/>
            <a:ahLst/>
            <a:cxnLst/>
            <a:rect l="0" t="0" r="0" b="0"/>
            <a:pathLst>
              <a:path w="9179727">
                <a:moveTo>
                  <a:pt x="0" y="0"/>
                </a:moveTo>
                <a:lnTo>
                  <a:pt x="9179727" y="0"/>
                </a:lnTo>
                <a:lnTo>
                  <a:pt x="9179727" y="0"/>
                </a:lnTo>
              </a:path>
            </a:pathLst>
          </a:custGeom>
          <a:ln w="13550" cap="flat">
            <a:solidFill>
              <a:srgbClr val="EBEBEB">
                <a:alpha val="100000"/>
              </a:srgbClr>
            </a:solidFill>
            <a:prstDash val="solid"/>
            <a:round/>
          </a:ln>
        </p:spPr>
        <p:txBody>
          <a:bodyPr/>
          <a:lstStyle/>
          <a:p>
            <a:endParaRPr/>
          </a:p>
        </p:txBody>
      </p:sp>
      <p:sp>
        <p:nvSpPr>
          <p:cNvPr id="28" name="pl22">
            <a:extLst>
              <a:ext uri="{FF2B5EF4-FFF2-40B4-BE49-F238E27FC236}">
                <a16:creationId xmlns:a16="http://schemas.microsoft.com/office/drawing/2014/main" id="{1012F67A-C58B-2648-8676-4BF263ECF782}"/>
              </a:ext>
            </a:extLst>
          </p:cNvPr>
          <p:cNvSpPr/>
          <p:nvPr/>
        </p:nvSpPr>
        <p:spPr>
          <a:xfrm>
            <a:off x="1875883" y="917702"/>
            <a:ext cx="9179727" cy="0"/>
          </a:xfrm>
          <a:custGeom>
            <a:avLst/>
            <a:gdLst/>
            <a:ahLst/>
            <a:cxnLst/>
            <a:rect l="0" t="0" r="0" b="0"/>
            <a:pathLst>
              <a:path w="9179727">
                <a:moveTo>
                  <a:pt x="0" y="0"/>
                </a:moveTo>
                <a:lnTo>
                  <a:pt x="9179727" y="0"/>
                </a:lnTo>
                <a:lnTo>
                  <a:pt x="9179727" y="0"/>
                </a:lnTo>
              </a:path>
            </a:pathLst>
          </a:custGeom>
          <a:ln w="13550" cap="flat">
            <a:solidFill>
              <a:srgbClr val="EBEBEB">
                <a:alpha val="100000"/>
              </a:srgbClr>
            </a:solidFill>
            <a:prstDash val="solid"/>
            <a:round/>
          </a:ln>
        </p:spPr>
        <p:txBody>
          <a:bodyPr/>
          <a:lstStyle/>
          <a:p>
            <a:endParaRPr/>
          </a:p>
        </p:txBody>
      </p:sp>
      <p:sp>
        <p:nvSpPr>
          <p:cNvPr id="29" name="pl23">
            <a:extLst>
              <a:ext uri="{FF2B5EF4-FFF2-40B4-BE49-F238E27FC236}">
                <a16:creationId xmlns:a16="http://schemas.microsoft.com/office/drawing/2014/main" id="{A3DF88B2-D9F2-7A4A-ADF1-4F9A4ED52ACF}"/>
              </a:ext>
            </a:extLst>
          </p:cNvPr>
          <p:cNvSpPr/>
          <p:nvPr/>
        </p:nvSpPr>
        <p:spPr>
          <a:xfrm>
            <a:off x="4379445" y="796001"/>
            <a:ext cx="0" cy="5495796"/>
          </a:xfrm>
          <a:custGeom>
            <a:avLst/>
            <a:gdLst/>
            <a:ahLst/>
            <a:cxnLst/>
            <a:rect l="0" t="0" r="0" b="0"/>
            <a:pathLst>
              <a:path h="5495796">
                <a:moveTo>
                  <a:pt x="0" y="5495796"/>
                </a:moveTo>
                <a:lnTo>
                  <a:pt x="0" y="0"/>
                </a:lnTo>
                <a:lnTo>
                  <a:pt x="0" y="0"/>
                </a:lnTo>
              </a:path>
            </a:pathLst>
          </a:custGeom>
          <a:ln w="13550" cap="flat">
            <a:solidFill>
              <a:srgbClr val="EBEBEB">
                <a:alpha val="100000"/>
              </a:srgbClr>
            </a:solidFill>
            <a:prstDash val="solid"/>
            <a:round/>
          </a:ln>
        </p:spPr>
        <p:txBody>
          <a:bodyPr/>
          <a:lstStyle/>
          <a:p>
            <a:endParaRPr/>
          </a:p>
        </p:txBody>
      </p:sp>
      <p:sp>
        <p:nvSpPr>
          <p:cNvPr id="30" name="pl24">
            <a:extLst>
              <a:ext uri="{FF2B5EF4-FFF2-40B4-BE49-F238E27FC236}">
                <a16:creationId xmlns:a16="http://schemas.microsoft.com/office/drawing/2014/main" id="{3FB732ED-BE25-FA43-BDC2-8238264E4721}"/>
              </a:ext>
            </a:extLst>
          </p:cNvPr>
          <p:cNvSpPr/>
          <p:nvPr/>
        </p:nvSpPr>
        <p:spPr>
          <a:xfrm>
            <a:off x="8552048" y="796001"/>
            <a:ext cx="0" cy="5495796"/>
          </a:xfrm>
          <a:custGeom>
            <a:avLst/>
            <a:gdLst/>
            <a:ahLst/>
            <a:cxnLst/>
            <a:rect l="0" t="0" r="0" b="0"/>
            <a:pathLst>
              <a:path h="5495796">
                <a:moveTo>
                  <a:pt x="0" y="5495796"/>
                </a:moveTo>
                <a:lnTo>
                  <a:pt x="0" y="0"/>
                </a:lnTo>
                <a:lnTo>
                  <a:pt x="0" y="0"/>
                </a:lnTo>
              </a:path>
            </a:pathLst>
          </a:custGeom>
          <a:ln w="13550" cap="flat">
            <a:solidFill>
              <a:srgbClr val="EBEBEB">
                <a:alpha val="100000"/>
              </a:srgbClr>
            </a:solidFill>
            <a:prstDash val="solid"/>
            <a:round/>
          </a:ln>
        </p:spPr>
        <p:txBody>
          <a:bodyPr/>
          <a:lstStyle/>
          <a:p>
            <a:endParaRPr/>
          </a:p>
        </p:txBody>
      </p:sp>
      <p:sp>
        <p:nvSpPr>
          <p:cNvPr id="31" name="rc25">
            <a:extLst>
              <a:ext uri="{FF2B5EF4-FFF2-40B4-BE49-F238E27FC236}">
                <a16:creationId xmlns:a16="http://schemas.microsoft.com/office/drawing/2014/main" id="{8A25ADFB-C9C2-414A-BF84-77AE673406D8}"/>
              </a:ext>
            </a:extLst>
          </p:cNvPr>
          <p:cNvSpPr/>
          <p:nvPr/>
        </p:nvSpPr>
        <p:spPr>
          <a:xfrm>
            <a:off x="4379445" y="2839310"/>
            <a:ext cx="1877671" cy="3202678"/>
          </a:xfrm>
          <a:prstGeom prst="rect">
            <a:avLst/>
          </a:prstGeom>
          <a:solidFill>
            <a:srgbClr val="377EB8">
              <a:alpha val="100000"/>
            </a:srgbClr>
          </a:solidFill>
        </p:spPr>
        <p:txBody>
          <a:bodyPr/>
          <a:lstStyle/>
          <a:p>
            <a:endParaRPr/>
          </a:p>
        </p:txBody>
      </p:sp>
      <p:sp>
        <p:nvSpPr>
          <p:cNvPr id="32" name="rc26">
            <a:extLst>
              <a:ext uri="{FF2B5EF4-FFF2-40B4-BE49-F238E27FC236}">
                <a16:creationId xmlns:a16="http://schemas.microsoft.com/office/drawing/2014/main" id="{2C869FA7-5CE4-0B4A-830D-62ED03BDBCD9}"/>
              </a:ext>
            </a:extLst>
          </p:cNvPr>
          <p:cNvSpPr/>
          <p:nvPr/>
        </p:nvSpPr>
        <p:spPr>
          <a:xfrm>
            <a:off x="2501773" y="2839310"/>
            <a:ext cx="1877671" cy="3202678"/>
          </a:xfrm>
          <a:prstGeom prst="rect">
            <a:avLst/>
          </a:prstGeom>
          <a:solidFill>
            <a:srgbClr val="E41A1C">
              <a:alpha val="100000"/>
            </a:srgbClr>
          </a:solidFill>
        </p:spPr>
        <p:txBody>
          <a:bodyPr/>
          <a:lstStyle/>
          <a:p>
            <a:endParaRPr/>
          </a:p>
        </p:txBody>
      </p:sp>
      <p:sp>
        <p:nvSpPr>
          <p:cNvPr id="33" name="rc27">
            <a:extLst>
              <a:ext uri="{FF2B5EF4-FFF2-40B4-BE49-F238E27FC236}">
                <a16:creationId xmlns:a16="http://schemas.microsoft.com/office/drawing/2014/main" id="{34856083-9CA1-2646-9E44-C27030D2662E}"/>
              </a:ext>
            </a:extLst>
          </p:cNvPr>
          <p:cNvSpPr/>
          <p:nvPr/>
        </p:nvSpPr>
        <p:spPr>
          <a:xfrm>
            <a:off x="8552048" y="2775256"/>
            <a:ext cx="1877671" cy="3266732"/>
          </a:xfrm>
          <a:prstGeom prst="rect">
            <a:avLst/>
          </a:prstGeom>
          <a:solidFill>
            <a:srgbClr val="377EB8">
              <a:alpha val="100000"/>
            </a:srgbClr>
          </a:solidFill>
        </p:spPr>
        <p:txBody>
          <a:bodyPr/>
          <a:lstStyle/>
          <a:p>
            <a:endParaRPr/>
          </a:p>
        </p:txBody>
      </p:sp>
      <p:sp>
        <p:nvSpPr>
          <p:cNvPr id="34" name="rc28">
            <a:extLst>
              <a:ext uri="{FF2B5EF4-FFF2-40B4-BE49-F238E27FC236}">
                <a16:creationId xmlns:a16="http://schemas.microsoft.com/office/drawing/2014/main" id="{23226CB8-09A3-C741-B19D-C0EC4FD3C93E}"/>
              </a:ext>
            </a:extLst>
          </p:cNvPr>
          <p:cNvSpPr/>
          <p:nvPr/>
        </p:nvSpPr>
        <p:spPr>
          <a:xfrm>
            <a:off x="6674377" y="1045810"/>
            <a:ext cx="1877671" cy="4996178"/>
          </a:xfrm>
          <a:prstGeom prst="rect">
            <a:avLst/>
          </a:prstGeom>
          <a:solidFill>
            <a:srgbClr val="E41A1C">
              <a:alpha val="100000"/>
            </a:srgbClr>
          </a:solidFill>
        </p:spPr>
        <p:txBody>
          <a:bodyPr/>
          <a:lstStyle/>
          <a:p>
            <a:endParaRPr/>
          </a:p>
        </p:txBody>
      </p:sp>
      <p:sp>
        <p:nvSpPr>
          <p:cNvPr id="35" name="pl29">
            <a:extLst>
              <a:ext uri="{FF2B5EF4-FFF2-40B4-BE49-F238E27FC236}">
                <a16:creationId xmlns:a16="http://schemas.microsoft.com/office/drawing/2014/main" id="{6B2ED853-2A70-8E48-8D38-7F26A08FA424}"/>
              </a:ext>
            </a:extLst>
          </p:cNvPr>
          <p:cNvSpPr/>
          <p:nvPr/>
        </p:nvSpPr>
        <p:spPr>
          <a:xfrm>
            <a:off x="1875883" y="2839310"/>
            <a:ext cx="9179727" cy="0"/>
          </a:xfrm>
          <a:custGeom>
            <a:avLst/>
            <a:gdLst/>
            <a:ahLst/>
            <a:cxnLst/>
            <a:rect l="0" t="0" r="0" b="0"/>
            <a:pathLst>
              <a:path w="9179727">
                <a:moveTo>
                  <a:pt x="0" y="0"/>
                </a:moveTo>
                <a:lnTo>
                  <a:pt x="9179727" y="0"/>
                </a:lnTo>
                <a:lnTo>
                  <a:pt x="9179727" y="0"/>
                </a:lnTo>
              </a:path>
            </a:pathLst>
          </a:custGeom>
          <a:ln w="27101" cap="flat">
            <a:solidFill>
              <a:srgbClr val="000000">
                <a:alpha val="100000"/>
              </a:srgbClr>
            </a:solidFill>
            <a:prstDash val="dash"/>
            <a:round/>
          </a:ln>
        </p:spPr>
        <p:txBody>
          <a:bodyPr/>
          <a:lstStyle/>
          <a:p>
            <a:endParaRPr/>
          </a:p>
        </p:txBody>
      </p:sp>
      <p:sp>
        <p:nvSpPr>
          <p:cNvPr id="36" name="tx30">
            <a:extLst>
              <a:ext uri="{FF2B5EF4-FFF2-40B4-BE49-F238E27FC236}">
                <a16:creationId xmlns:a16="http://schemas.microsoft.com/office/drawing/2014/main" id="{04872BCC-1F92-9446-8522-1863034C6006}"/>
              </a:ext>
            </a:extLst>
          </p:cNvPr>
          <p:cNvSpPr/>
          <p:nvPr/>
        </p:nvSpPr>
        <p:spPr>
          <a:xfrm>
            <a:off x="4972230" y="4307994"/>
            <a:ext cx="692100" cy="259953"/>
          </a:xfrm>
          <a:prstGeom prst="rect">
            <a:avLst/>
          </a:prstGeom>
          <a:noFill/>
        </p:spPr>
        <p:txBody>
          <a:bodyPr wrap="none" lIns="0" tIns="0" rIns="0" bIns="0" anchor="ctr" anchorCtr="1"/>
          <a:lstStyle/>
          <a:p>
            <a:pPr marL="0" marR="0" indent="0" algn="l">
              <a:lnSpc>
                <a:spcPts val="2845"/>
              </a:lnSpc>
              <a:spcBef>
                <a:spcPts val="0"/>
              </a:spcBef>
              <a:spcAft>
                <a:spcPts val="0"/>
              </a:spcAft>
            </a:pPr>
            <a:r>
              <a:rPr sz="2845">
                <a:solidFill>
                  <a:srgbClr val="000000">
                    <a:alpha val="100000"/>
                  </a:srgbClr>
                </a:solidFill>
                <a:latin typeface="Arial"/>
                <a:cs typeface="Arial"/>
              </a:rPr>
              <a:t>0.05</a:t>
            </a:r>
          </a:p>
        </p:txBody>
      </p:sp>
      <p:sp>
        <p:nvSpPr>
          <p:cNvPr id="37" name="tx31">
            <a:extLst>
              <a:ext uri="{FF2B5EF4-FFF2-40B4-BE49-F238E27FC236}">
                <a16:creationId xmlns:a16="http://schemas.microsoft.com/office/drawing/2014/main" id="{3332BDC6-DD22-804E-87AA-0B8CC38B9954}"/>
              </a:ext>
            </a:extLst>
          </p:cNvPr>
          <p:cNvSpPr/>
          <p:nvPr/>
        </p:nvSpPr>
        <p:spPr>
          <a:xfrm>
            <a:off x="3094559" y="4307994"/>
            <a:ext cx="692100" cy="259953"/>
          </a:xfrm>
          <a:prstGeom prst="rect">
            <a:avLst/>
          </a:prstGeom>
          <a:noFill/>
        </p:spPr>
        <p:txBody>
          <a:bodyPr wrap="none" lIns="0" tIns="0" rIns="0" bIns="0" anchor="ctr" anchorCtr="1"/>
          <a:lstStyle/>
          <a:p>
            <a:pPr marL="0" marR="0" indent="0" algn="l">
              <a:lnSpc>
                <a:spcPts val="2845"/>
              </a:lnSpc>
              <a:spcBef>
                <a:spcPts val="0"/>
              </a:spcBef>
              <a:spcAft>
                <a:spcPts val="0"/>
              </a:spcAft>
            </a:pPr>
            <a:r>
              <a:rPr sz="2845">
                <a:solidFill>
                  <a:srgbClr val="000000">
                    <a:alpha val="100000"/>
                  </a:srgbClr>
                </a:solidFill>
                <a:latin typeface="Arial"/>
                <a:cs typeface="Arial"/>
              </a:rPr>
              <a:t>0.05</a:t>
            </a:r>
          </a:p>
        </p:txBody>
      </p:sp>
      <p:sp>
        <p:nvSpPr>
          <p:cNvPr id="38" name="tx32">
            <a:extLst>
              <a:ext uri="{FF2B5EF4-FFF2-40B4-BE49-F238E27FC236}">
                <a16:creationId xmlns:a16="http://schemas.microsoft.com/office/drawing/2014/main" id="{749A7EAB-21EE-C44D-A03F-BE6550E78F91}"/>
              </a:ext>
            </a:extLst>
          </p:cNvPr>
          <p:cNvSpPr/>
          <p:nvPr/>
        </p:nvSpPr>
        <p:spPr>
          <a:xfrm>
            <a:off x="9045950" y="4275967"/>
            <a:ext cx="889868" cy="259953"/>
          </a:xfrm>
          <a:prstGeom prst="rect">
            <a:avLst/>
          </a:prstGeom>
          <a:noFill/>
        </p:spPr>
        <p:txBody>
          <a:bodyPr wrap="none" lIns="0" tIns="0" rIns="0" bIns="0" anchor="ctr" anchorCtr="1"/>
          <a:lstStyle/>
          <a:p>
            <a:pPr marL="0" marR="0" indent="0" algn="l">
              <a:lnSpc>
                <a:spcPts val="2845"/>
              </a:lnSpc>
              <a:spcBef>
                <a:spcPts val="0"/>
              </a:spcBef>
              <a:spcAft>
                <a:spcPts val="0"/>
              </a:spcAft>
            </a:pPr>
            <a:r>
              <a:rPr sz="2845">
                <a:solidFill>
                  <a:srgbClr val="000000">
                    <a:alpha val="100000"/>
                  </a:srgbClr>
                </a:solidFill>
                <a:latin typeface="Arial"/>
                <a:cs typeface="Arial"/>
              </a:rPr>
              <a:t>0.051</a:t>
            </a:r>
          </a:p>
        </p:txBody>
      </p:sp>
      <p:sp>
        <p:nvSpPr>
          <p:cNvPr id="39" name="tx33">
            <a:extLst>
              <a:ext uri="{FF2B5EF4-FFF2-40B4-BE49-F238E27FC236}">
                <a16:creationId xmlns:a16="http://schemas.microsoft.com/office/drawing/2014/main" id="{072C1A3D-BAD0-9E49-BA1C-C3310696233A}"/>
              </a:ext>
            </a:extLst>
          </p:cNvPr>
          <p:cNvSpPr/>
          <p:nvPr/>
        </p:nvSpPr>
        <p:spPr>
          <a:xfrm>
            <a:off x="7168278" y="3411244"/>
            <a:ext cx="889868" cy="259953"/>
          </a:xfrm>
          <a:prstGeom prst="rect">
            <a:avLst/>
          </a:prstGeom>
          <a:noFill/>
        </p:spPr>
        <p:txBody>
          <a:bodyPr wrap="none" lIns="0" tIns="0" rIns="0" bIns="0" anchor="ctr" anchorCtr="1"/>
          <a:lstStyle/>
          <a:p>
            <a:pPr marL="0" marR="0" indent="0" algn="l">
              <a:lnSpc>
                <a:spcPts val="2845"/>
              </a:lnSpc>
              <a:spcBef>
                <a:spcPts val="0"/>
              </a:spcBef>
              <a:spcAft>
                <a:spcPts val="0"/>
              </a:spcAft>
            </a:pPr>
            <a:r>
              <a:rPr sz="2845">
                <a:solidFill>
                  <a:srgbClr val="000000">
                    <a:alpha val="100000"/>
                  </a:srgbClr>
                </a:solidFill>
                <a:latin typeface="Arial"/>
                <a:cs typeface="Arial"/>
              </a:rPr>
              <a:t>0.078</a:t>
            </a:r>
          </a:p>
        </p:txBody>
      </p:sp>
      <p:sp>
        <p:nvSpPr>
          <p:cNvPr id="40" name="rc34">
            <a:extLst>
              <a:ext uri="{FF2B5EF4-FFF2-40B4-BE49-F238E27FC236}">
                <a16:creationId xmlns:a16="http://schemas.microsoft.com/office/drawing/2014/main" id="{0203B7A2-8BB1-9E4E-A20C-35E6782CC70E}"/>
              </a:ext>
            </a:extLst>
          </p:cNvPr>
          <p:cNvSpPr/>
          <p:nvPr/>
        </p:nvSpPr>
        <p:spPr>
          <a:xfrm>
            <a:off x="1875883" y="796001"/>
            <a:ext cx="9179727" cy="5495796"/>
          </a:xfrm>
          <a:prstGeom prst="rect">
            <a:avLst/>
          </a:prstGeom>
          <a:ln w="13550" cap="rnd">
            <a:solidFill>
              <a:srgbClr val="333333">
                <a:alpha val="100000"/>
              </a:srgbClr>
            </a:solidFill>
            <a:prstDash val="solid"/>
            <a:round/>
          </a:ln>
        </p:spPr>
        <p:txBody>
          <a:bodyPr/>
          <a:lstStyle/>
          <a:p>
            <a:endParaRPr/>
          </a:p>
        </p:txBody>
      </p:sp>
      <p:sp>
        <p:nvSpPr>
          <p:cNvPr id="41" name="tx35">
            <a:extLst>
              <a:ext uri="{FF2B5EF4-FFF2-40B4-BE49-F238E27FC236}">
                <a16:creationId xmlns:a16="http://schemas.microsoft.com/office/drawing/2014/main" id="{124E6EE2-459A-884A-97DA-263A67C983F7}"/>
              </a:ext>
            </a:extLst>
          </p:cNvPr>
          <p:cNvSpPr/>
          <p:nvPr/>
        </p:nvSpPr>
        <p:spPr>
          <a:xfrm>
            <a:off x="1376566" y="5951203"/>
            <a:ext cx="436686" cy="1774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0.00</a:t>
            </a:r>
          </a:p>
        </p:txBody>
      </p:sp>
      <p:sp>
        <p:nvSpPr>
          <p:cNvPr id="42" name="tx36">
            <a:extLst>
              <a:ext uri="{FF2B5EF4-FFF2-40B4-BE49-F238E27FC236}">
                <a16:creationId xmlns:a16="http://schemas.microsoft.com/office/drawing/2014/main" id="{5FF2A517-4594-1B47-951F-7AEF98381A51}"/>
              </a:ext>
            </a:extLst>
          </p:cNvPr>
          <p:cNvSpPr/>
          <p:nvPr/>
        </p:nvSpPr>
        <p:spPr>
          <a:xfrm>
            <a:off x="1376566" y="5310668"/>
            <a:ext cx="436686" cy="1774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0.01</a:t>
            </a:r>
          </a:p>
        </p:txBody>
      </p:sp>
      <p:sp>
        <p:nvSpPr>
          <p:cNvPr id="43" name="tx37">
            <a:extLst>
              <a:ext uri="{FF2B5EF4-FFF2-40B4-BE49-F238E27FC236}">
                <a16:creationId xmlns:a16="http://schemas.microsoft.com/office/drawing/2014/main" id="{61559929-14C5-9F45-9191-0CA62E96DD55}"/>
              </a:ext>
            </a:extLst>
          </p:cNvPr>
          <p:cNvSpPr/>
          <p:nvPr/>
        </p:nvSpPr>
        <p:spPr>
          <a:xfrm>
            <a:off x="1376566" y="4670132"/>
            <a:ext cx="436686" cy="1774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0.02</a:t>
            </a:r>
          </a:p>
        </p:txBody>
      </p:sp>
      <p:sp>
        <p:nvSpPr>
          <p:cNvPr id="44" name="tx38">
            <a:extLst>
              <a:ext uri="{FF2B5EF4-FFF2-40B4-BE49-F238E27FC236}">
                <a16:creationId xmlns:a16="http://schemas.microsoft.com/office/drawing/2014/main" id="{43CF75F5-320C-F14D-A225-805D0F4BFF45}"/>
              </a:ext>
            </a:extLst>
          </p:cNvPr>
          <p:cNvSpPr/>
          <p:nvPr/>
        </p:nvSpPr>
        <p:spPr>
          <a:xfrm>
            <a:off x="1376566" y="4029199"/>
            <a:ext cx="436686" cy="177800"/>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0.03</a:t>
            </a:r>
          </a:p>
        </p:txBody>
      </p:sp>
      <p:sp>
        <p:nvSpPr>
          <p:cNvPr id="45" name="tx39">
            <a:extLst>
              <a:ext uri="{FF2B5EF4-FFF2-40B4-BE49-F238E27FC236}">
                <a16:creationId xmlns:a16="http://schemas.microsoft.com/office/drawing/2014/main" id="{0F7ADAEB-AD6E-BB4C-8F2A-B94BAAC6A166}"/>
              </a:ext>
            </a:extLst>
          </p:cNvPr>
          <p:cNvSpPr/>
          <p:nvPr/>
        </p:nvSpPr>
        <p:spPr>
          <a:xfrm>
            <a:off x="1376566" y="3389060"/>
            <a:ext cx="436686" cy="1774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0.04</a:t>
            </a:r>
          </a:p>
        </p:txBody>
      </p:sp>
      <p:sp>
        <p:nvSpPr>
          <p:cNvPr id="46" name="tx40">
            <a:extLst>
              <a:ext uri="{FF2B5EF4-FFF2-40B4-BE49-F238E27FC236}">
                <a16:creationId xmlns:a16="http://schemas.microsoft.com/office/drawing/2014/main" id="{496A9104-1936-EC45-B779-A77B66FA90E0}"/>
              </a:ext>
            </a:extLst>
          </p:cNvPr>
          <p:cNvSpPr/>
          <p:nvPr/>
        </p:nvSpPr>
        <p:spPr>
          <a:xfrm>
            <a:off x="1376566" y="2748525"/>
            <a:ext cx="436686" cy="1774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0.05</a:t>
            </a:r>
          </a:p>
        </p:txBody>
      </p:sp>
      <p:sp>
        <p:nvSpPr>
          <p:cNvPr id="47" name="tx41">
            <a:extLst>
              <a:ext uri="{FF2B5EF4-FFF2-40B4-BE49-F238E27FC236}">
                <a16:creationId xmlns:a16="http://schemas.microsoft.com/office/drawing/2014/main" id="{49B8D575-8CFA-244B-95AF-63C8160E9010}"/>
              </a:ext>
            </a:extLst>
          </p:cNvPr>
          <p:cNvSpPr/>
          <p:nvPr/>
        </p:nvSpPr>
        <p:spPr>
          <a:xfrm>
            <a:off x="1376566" y="2107989"/>
            <a:ext cx="436686" cy="1774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0.06</a:t>
            </a:r>
          </a:p>
        </p:txBody>
      </p:sp>
      <p:sp>
        <p:nvSpPr>
          <p:cNvPr id="48" name="tx42">
            <a:extLst>
              <a:ext uri="{FF2B5EF4-FFF2-40B4-BE49-F238E27FC236}">
                <a16:creationId xmlns:a16="http://schemas.microsoft.com/office/drawing/2014/main" id="{6B599F08-8478-484F-951B-3B33A210DA69}"/>
              </a:ext>
            </a:extLst>
          </p:cNvPr>
          <p:cNvSpPr/>
          <p:nvPr/>
        </p:nvSpPr>
        <p:spPr>
          <a:xfrm>
            <a:off x="1376566" y="1467453"/>
            <a:ext cx="436686" cy="1774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0.07</a:t>
            </a:r>
          </a:p>
        </p:txBody>
      </p:sp>
      <p:sp>
        <p:nvSpPr>
          <p:cNvPr id="49" name="tx43">
            <a:extLst>
              <a:ext uri="{FF2B5EF4-FFF2-40B4-BE49-F238E27FC236}">
                <a16:creationId xmlns:a16="http://schemas.microsoft.com/office/drawing/2014/main" id="{851D472E-2C2D-A14E-9F4C-5B7CEE87DCF4}"/>
              </a:ext>
            </a:extLst>
          </p:cNvPr>
          <p:cNvSpPr/>
          <p:nvPr/>
        </p:nvSpPr>
        <p:spPr>
          <a:xfrm>
            <a:off x="1376566" y="826917"/>
            <a:ext cx="436686" cy="1774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0.08</a:t>
            </a:r>
          </a:p>
        </p:txBody>
      </p:sp>
      <p:sp>
        <p:nvSpPr>
          <p:cNvPr id="50" name="pl44">
            <a:extLst>
              <a:ext uri="{FF2B5EF4-FFF2-40B4-BE49-F238E27FC236}">
                <a16:creationId xmlns:a16="http://schemas.microsoft.com/office/drawing/2014/main" id="{42338D3F-BC1A-CE4B-970F-72CE8B1A7A8D}"/>
              </a:ext>
            </a:extLst>
          </p:cNvPr>
          <p:cNvSpPr/>
          <p:nvPr/>
        </p:nvSpPr>
        <p:spPr>
          <a:xfrm>
            <a:off x="1841088" y="604198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51" name="pl45">
            <a:extLst>
              <a:ext uri="{FF2B5EF4-FFF2-40B4-BE49-F238E27FC236}">
                <a16:creationId xmlns:a16="http://schemas.microsoft.com/office/drawing/2014/main" id="{82846D5A-17B0-3446-A8E3-566C9ABAFE15}"/>
              </a:ext>
            </a:extLst>
          </p:cNvPr>
          <p:cNvSpPr/>
          <p:nvPr/>
        </p:nvSpPr>
        <p:spPr>
          <a:xfrm>
            <a:off x="1841088" y="540145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52" name="pl46">
            <a:extLst>
              <a:ext uri="{FF2B5EF4-FFF2-40B4-BE49-F238E27FC236}">
                <a16:creationId xmlns:a16="http://schemas.microsoft.com/office/drawing/2014/main" id="{88C68AB6-A331-DD4C-BDD8-055D9B84BA75}"/>
              </a:ext>
            </a:extLst>
          </p:cNvPr>
          <p:cNvSpPr/>
          <p:nvPr/>
        </p:nvSpPr>
        <p:spPr>
          <a:xfrm>
            <a:off x="1841088" y="476091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53" name="pl47">
            <a:extLst>
              <a:ext uri="{FF2B5EF4-FFF2-40B4-BE49-F238E27FC236}">
                <a16:creationId xmlns:a16="http://schemas.microsoft.com/office/drawing/2014/main" id="{92D6C7EF-3369-B145-A824-6CEA56F9B225}"/>
              </a:ext>
            </a:extLst>
          </p:cNvPr>
          <p:cNvSpPr/>
          <p:nvPr/>
        </p:nvSpPr>
        <p:spPr>
          <a:xfrm>
            <a:off x="1841088" y="412038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54" name="pl48">
            <a:extLst>
              <a:ext uri="{FF2B5EF4-FFF2-40B4-BE49-F238E27FC236}">
                <a16:creationId xmlns:a16="http://schemas.microsoft.com/office/drawing/2014/main" id="{1E84E97F-4193-B843-8CD1-7A233D26B544}"/>
              </a:ext>
            </a:extLst>
          </p:cNvPr>
          <p:cNvSpPr/>
          <p:nvPr/>
        </p:nvSpPr>
        <p:spPr>
          <a:xfrm>
            <a:off x="1841088" y="347984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55" name="pl49">
            <a:extLst>
              <a:ext uri="{FF2B5EF4-FFF2-40B4-BE49-F238E27FC236}">
                <a16:creationId xmlns:a16="http://schemas.microsoft.com/office/drawing/2014/main" id="{35C70F9F-458D-EC49-87E5-83EA1ED6C1CB}"/>
              </a:ext>
            </a:extLst>
          </p:cNvPr>
          <p:cNvSpPr/>
          <p:nvPr/>
        </p:nvSpPr>
        <p:spPr>
          <a:xfrm>
            <a:off x="1841088" y="283931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56" name="pl50">
            <a:extLst>
              <a:ext uri="{FF2B5EF4-FFF2-40B4-BE49-F238E27FC236}">
                <a16:creationId xmlns:a16="http://schemas.microsoft.com/office/drawing/2014/main" id="{C96CA275-D3BF-1A43-8549-55A4D1B39278}"/>
              </a:ext>
            </a:extLst>
          </p:cNvPr>
          <p:cNvSpPr/>
          <p:nvPr/>
        </p:nvSpPr>
        <p:spPr>
          <a:xfrm>
            <a:off x="1841088" y="219877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57" name="pl51">
            <a:extLst>
              <a:ext uri="{FF2B5EF4-FFF2-40B4-BE49-F238E27FC236}">
                <a16:creationId xmlns:a16="http://schemas.microsoft.com/office/drawing/2014/main" id="{81A7E3B2-E11C-4543-B4D4-1B126143D985}"/>
              </a:ext>
            </a:extLst>
          </p:cNvPr>
          <p:cNvSpPr/>
          <p:nvPr/>
        </p:nvSpPr>
        <p:spPr>
          <a:xfrm>
            <a:off x="1841088" y="155823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58" name="pl52">
            <a:extLst>
              <a:ext uri="{FF2B5EF4-FFF2-40B4-BE49-F238E27FC236}">
                <a16:creationId xmlns:a16="http://schemas.microsoft.com/office/drawing/2014/main" id="{AD669CE4-A7AE-1343-B726-D343CC09A723}"/>
              </a:ext>
            </a:extLst>
          </p:cNvPr>
          <p:cNvSpPr/>
          <p:nvPr/>
        </p:nvSpPr>
        <p:spPr>
          <a:xfrm>
            <a:off x="1841088" y="91770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59" name="pl53">
            <a:extLst>
              <a:ext uri="{FF2B5EF4-FFF2-40B4-BE49-F238E27FC236}">
                <a16:creationId xmlns:a16="http://schemas.microsoft.com/office/drawing/2014/main" id="{F95A976D-B628-1841-9B75-8FE96965E69C}"/>
              </a:ext>
            </a:extLst>
          </p:cNvPr>
          <p:cNvSpPr/>
          <p:nvPr/>
        </p:nvSpPr>
        <p:spPr>
          <a:xfrm>
            <a:off x="4379445" y="629179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0" name="pl54">
            <a:extLst>
              <a:ext uri="{FF2B5EF4-FFF2-40B4-BE49-F238E27FC236}">
                <a16:creationId xmlns:a16="http://schemas.microsoft.com/office/drawing/2014/main" id="{D720227B-12BF-EC4E-96AA-9E10CC76608C}"/>
              </a:ext>
            </a:extLst>
          </p:cNvPr>
          <p:cNvSpPr/>
          <p:nvPr/>
        </p:nvSpPr>
        <p:spPr>
          <a:xfrm>
            <a:off x="8552048" y="629179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1" name="tx55">
            <a:extLst>
              <a:ext uri="{FF2B5EF4-FFF2-40B4-BE49-F238E27FC236}">
                <a16:creationId xmlns:a16="http://schemas.microsoft.com/office/drawing/2014/main" id="{42F03669-BC5E-7D4A-99F5-0A52DD9FF74C}"/>
              </a:ext>
            </a:extLst>
          </p:cNvPr>
          <p:cNvSpPr/>
          <p:nvPr/>
        </p:nvSpPr>
        <p:spPr>
          <a:xfrm>
            <a:off x="3361274" y="6294103"/>
            <a:ext cx="2036340" cy="233560"/>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Equal N &amp; Equal SD</a:t>
            </a:r>
          </a:p>
        </p:txBody>
      </p:sp>
      <p:sp>
        <p:nvSpPr>
          <p:cNvPr id="62" name="tx56">
            <a:extLst>
              <a:ext uri="{FF2B5EF4-FFF2-40B4-BE49-F238E27FC236}">
                <a16:creationId xmlns:a16="http://schemas.microsoft.com/office/drawing/2014/main" id="{962FF04F-ED08-0C44-93F9-CCA8C7118EE2}"/>
              </a:ext>
            </a:extLst>
          </p:cNvPr>
          <p:cNvSpPr/>
          <p:nvPr/>
        </p:nvSpPr>
        <p:spPr>
          <a:xfrm>
            <a:off x="7232377" y="6294103"/>
            <a:ext cx="2639342" cy="233560"/>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Unequal N &amp; Unequal SD</a:t>
            </a:r>
          </a:p>
        </p:txBody>
      </p:sp>
      <p:sp>
        <p:nvSpPr>
          <p:cNvPr id="63" name="tx57">
            <a:extLst>
              <a:ext uri="{FF2B5EF4-FFF2-40B4-BE49-F238E27FC236}">
                <a16:creationId xmlns:a16="http://schemas.microsoft.com/office/drawing/2014/main" id="{4E9DD18B-99D7-EF40-96DB-775C54ED020B}"/>
              </a:ext>
            </a:extLst>
          </p:cNvPr>
          <p:cNvSpPr/>
          <p:nvPr/>
        </p:nvSpPr>
        <p:spPr>
          <a:xfrm rot="16200000">
            <a:off x="267866" y="3456190"/>
            <a:ext cx="1908100" cy="17541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False Positive Rate</a:t>
            </a:r>
          </a:p>
        </p:txBody>
      </p:sp>
      <p:sp>
        <p:nvSpPr>
          <p:cNvPr id="65" name="tx59">
            <a:extLst>
              <a:ext uri="{FF2B5EF4-FFF2-40B4-BE49-F238E27FC236}">
                <a16:creationId xmlns:a16="http://schemas.microsoft.com/office/drawing/2014/main" id="{CB27E507-E8F1-5848-BCF0-C57074DA11D0}"/>
              </a:ext>
            </a:extLst>
          </p:cNvPr>
          <p:cNvSpPr/>
          <p:nvPr/>
        </p:nvSpPr>
        <p:spPr>
          <a:xfrm>
            <a:off x="3970107" y="388705"/>
            <a:ext cx="457398" cy="175418"/>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Test</a:t>
            </a:r>
          </a:p>
        </p:txBody>
      </p:sp>
      <p:sp>
        <p:nvSpPr>
          <p:cNvPr id="66" name="rc60">
            <a:extLst>
              <a:ext uri="{FF2B5EF4-FFF2-40B4-BE49-F238E27FC236}">
                <a16:creationId xmlns:a16="http://schemas.microsoft.com/office/drawing/2014/main" id="{9BF2CDBA-2B15-D94A-B228-BC96909FA9C3}"/>
              </a:ext>
            </a:extLst>
          </p:cNvPr>
          <p:cNvSpPr/>
          <p:nvPr/>
        </p:nvSpPr>
        <p:spPr>
          <a:xfrm>
            <a:off x="4554031" y="367778"/>
            <a:ext cx="219455" cy="219456"/>
          </a:xfrm>
          <a:prstGeom prst="rect">
            <a:avLst/>
          </a:prstGeom>
          <a:solidFill>
            <a:srgbClr val="FFFFFF">
              <a:alpha val="100000"/>
            </a:srgbClr>
          </a:solidFill>
        </p:spPr>
        <p:txBody>
          <a:bodyPr/>
          <a:lstStyle/>
          <a:p>
            <a:endParaRPr/>
          </a:p>
        </p:txBody>
      </p:sp>
      <p:sp>
        <p:nvSpPr>
          <p:cNvPr id="67" name="rc61">
            <a:extLst>
              <a:ext uri="{FF2B5EF4-FFF2-40B4-BE49-F238E27FC236}">
                <a16:creationId xmlns:a16="http://schemas.microsoft.com/office/drawing/2014/main" id="{034B81B3-A95E-1C40-8902-B4A523FA4E1C}"/>
              </a:ext>
            </a:extLst>
          </p:cNvPr>
          <p:cNvSpPr/>
          <p:nvPr/>
        </p:nvSpPr>
        <p:spPr>
          <a:xfrm>
            <a:off x="4563031" y="376778"/>
            <a:ext cx="201456" cy="201456"/>
          </a:xfrm>
          <a:prstGeom prst="rect">
            <a:avLst/>
          </a:prstGeom>
          <a:solidFill>
            <a:srgbClr val="E41A1C">
              <a:alpha val="100000"/>
            </a:srgbClr>
          </a:solidFill>
        </p:spPr>
        <p:txBody>
          <a:bodyPr/>
          <a:lstStyle/>
          <a:p>
            <a:endParaRPr/>
          </a:p>
        </p:txBody>
      </p:sp>
      <p:sp>
        <p:nvSpPr>
          <p:cNvPr id="68" name="rc62">
            <a:extLst>
              <a:ext uri="{FF2B5EF4-FFF2-40B4-BE49-F238E27FC236}">
                <a16:creationId xmlns:a16="http://schemas.microsoft.com/office/drawing/2014/main" id="{D5985F7E-D865-A341-A721-04E6650E057C}"/>
              </a:ext>
            </a:extLst>
          </p:cNvPr>
          <p:cNvSpPr/>
          <p:nvPr/>
        </p:nvSpPr>
        <p:spPr>
          <a:xfrm>
            <a:off x="6703087" y="367778"/>
            <a:ext cx="219455" cy="219456"/>
          </a:xfrm>
          <a:prstGeom prst="rect">
            <a:avLst/>
          </a:prstGeom>
          <a:solidFill>
            <a:srgbClr val="FFFFFF">
              <a:alpha val="100000"/>
            </a:srgbClr>
          </a:solidFill>
        </p:spPr>
        <p:txBody>
          <a:bodyPr/>
          <a:lstStyle/>
          <a:p>
            <a:endParaRPr/>
          </a:p>
        </p:txBody>
      </p:sp>
      <p:sp>
        <p:nvSpPr>
          <p:cNvPr id="69" name="rc63">
            <a:extLst>
              <a:ext uri="{FF2B5EF4-FFF2-40B4-BE49-F238E27FC236}">
                <a16:creationId xmlns:a16="http://schemas.microsoft.com/office/drawing/2014/main" id="{19E77B12-6EAF-E044-BCC6-69B40CBC7581}"/>
              </a:ext>
            </a:extLst>
          </p:cNvPr>
          <p:cNvSpPr/>
          <p:nvPr/>
        </p:nvSpPr>
        <p:spPr>
          <a:xfrm>
            <a:off x="6712087" y="376778"/>
            <a:ext cx="201456" cy="201456"/>
          </a:xfrm>
          <a:prstGeom prst="rect">
            <a:avLst/>
          </a:prstGeom>
          <a:solidFill>
            <a:srgbClr val="377EB8">
              <a:alpha val="100000"/>
            </a:srgbClr>
          </a:solidFill>
        </p:spPr>
        <p:txBody>
          <a:bodyPr/>
          <a:lstStyle/>
          <a:p>
            <a:endParaRPr/>
          </a:p>
        </p:txBody>
      </p:sp>
      <p:sp>
        <p:nvSpPr>
          <p:cNvPr id="70" name="tx64">
            <a:extLst>
              <a:ext uri="{FF2B5EF4-FFF2-40B4-BE49-F238E27FC236}">
                <a16:creationId xmlns:a16="http://schemas.microsoft.com/office/drawing/2014/main" id="{A466685E-127F-B842-85B4-736E4E978E88}"/>
              </a:ext>
            </a:extLst>
          </p:cNvPr>
          <p:cNvSpPr/>
          <p:nvPr/>
        </p:nvSpPr>
        <p:spPr>
          <a:xfrm>
            <a:off x="4900013" y="386324"/>
            <a:ext cx="1676548" cy="177800"/>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Classic ANOVA</a:t>
            </a:r>
          </a:p>
        </p:txBody>
      </p:sp>
      <p:sp>
        <p:nvSpPr>
          <p:cNvPr id="71" name="tx65">
            <a:extLst>
              <a:ext uri="{FF2B5EF4-FFF2-40B4-BE49-F238E27FC236}">
                <a16:creationId xmlns:a16="http://schemas.microsoft.com/office/drawing/2014/main" id="{009E4602-7E8A-6441-8D07-87EDF14D6BEE}"/>
              </a:ext>
            </a:extLst>
          </p:cNvPr>
          <p:cNvSpPr/>
          <p:nvPr/>
        </p:nvSpPr>
        <p:spPr>
          <a:xfrm>
            <a:off x="7049068" y="386720"/>
            <a:ext cx="1912317" cy="177403"/>
          </a:xfrm>
          <a:prstGeom prst="rect">
            <a:avLst/>
          </a:prstGeom>
          <a:noFill/>
        </p:spPr>
        <p:txBody>
          <a:bodyPr wrap="none" lIns="0" tIns="0" rIns="0" bIns="0" anchor="ctr" anchorCtr="1"/>
          <a:lstStyle/>
          <a:p>
            <a:pPr marL="0" marR="0" indent="0" algn="l">
              <a:lnSpc>
                <a:spcPts val="2000"/>
              </a:lnSpc>
              <a:spcBef>
                <a:spcPts val="0"/>
              </a:spcBef>
              <a:spcAft>
                <a:spcPts val="0"/>
              </a:spcAft>
            </a:pPr>
            <a:r>
              <a:rPr sz="2000">
                <a:solidFill>
                  <a:srgbClr val="000000">
                    <a:alpha val="100000"/>
                  </a:srgbClr>
                </a:solidFill>
                <a:latin typeface="Gill Sans"/>
                <a:cs typeface="Gill Sans"/>
              </a:rPr>
              <a:t>Welch Correction</a:t>
            </a:r>
          </a:p>
        </p:txBody>
      </p:sp>
    </p:spTree>
    <p:extLst>
      <p:ext uri="{BB962C8B-B14F-4D97-AF65-F5344CB8AC3E}">
        <p14:creationId xmlns:p14="http://schemas.microsoft.com/office/powerpoint/2010/main" val="230497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dissolve">
                                      <p:cBhvr>
                                        <p:cTn id="10" dur="500"/>
                                        <p:tgtEl>
                                          <p:spTgt spid="3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dissolve">
                                      <p:cBhvr>
                                        <p:cTn id="13" dur="500"/>
                                        <p:tgtEl>
                                          <p:spTgt spid="5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dissolve">
                                      <p:cBhvr>
                                        <p:cTn id="18" dur="500"/>
                                        <p:tgtEl>
                                          <p:spTgt spid="3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dissolve">
                                      <p:cBhvr>
                                        <p:cTn id="21" dur="500"/>
                                        <p:tgtEl>
                                          <p:spTgt spid="36"/>
                                        </p:tgtEl>
                                      </p:cBhvr>
                                    </p:animEffect>
                                  </p:childTnLst>
                                </p:cTn>
                              </p:par>
                              <p:par>
                                <p:cTn id="22" presetID="9" presetClass="entr" presetSubtype="0" fill="hold" grpId="1"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dissolve">
                                      <p:cBhvr>
                                        <p:cTn id="24" dur="500"/>
                                        <p:tgtEl>
                                          <p:spTgt spid="5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dissolve">
                                      <p:cBhvr>
                                        <p:cTn id="32" dur="500"/>
                                        <p:tgtEl>
                                          <p:spTgt spid="39"/>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dissolve">
                                      <p:cBhvr>
                                        <p:cTn id="35" dur="500"/>
                                        <p:tgtEl>
                                          <p:spTgt spid="6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dissolve">
                                      <p:cBhvr>
                                        <p:cTn id="40" dur="500"/>
                                        <p:tgtEl>
                                          <p:spTgt spid="3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dissolve">
                                      <p:cBhvr>
                                        <p:cTn id="43" dur="500"/>
                                        <p:tgtEl>
                                          <p:spTgt spid="38"/>
                                        </p:tgtEl>
                                      </p:cBhvr>
                                    </p:animEffect>
                                  </p:childTnLst>
                                </p:cTn>
                              </p:par>
                              <p:par>
                                <p:cTn id="44" presetID="9" presetClass="entr" presetSubtype="0" fill="hold" grpId="1"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6" grpId="0"/>
      <p:bldP spid="37" grpId="0"/>
      <p:bldP spid="38" grpId="0"/>
      <p:bldP spid="39" grpId="0"/>
      <p:bldP spid="59" grpId="0" animBg="1"/>
      <p:bldP spid="59" grpId="1" animBg="1"/>
      <p:bldP spid="60" grpId="0" animBg="1"/>
      <p:bldP spid="6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01A8C49-02B0-7040-B0C6-3DA8460367CE}"/>
              </a:ext>
            </a:extLst>
          </p:cNvPr>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sz="3800" dirty="0"/>
              <a:t>To improve replication, always use the welch t-test</a:t>
            </a:r>
          </a:p>
        </p:txBody>
      </p:sp>
    </p:spTree>
    <p:extLst>
      <p:ext uri="{BB962C8B-B14F-4D97-AF65-F5344CB8AC3E}">
        <p14:creationId xmlns:p14="http://schemas.microsoft.com/office/powerpoint/2010/main" val="28154811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7DD03-F126-AC44-AF42-913D6F96A6FD}"/>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sz="2600"/>
              <a:t>general linear model assumptions</a:t>
            </a:r>
          </a:p>
        </p:txBody>
      </p:sp>
      <p:sp useBgFill="1">
        <p:nvSpPr>
          <p:cNvPr id="12" name="Rectangle 11">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7F3C23D-B889-46C1-A475-DC6C18B2CA50}"/>
              </a:ext>
            </a:extLst>
          </p:cNvPr>
          <p:cNvGraphicFramePr>
            <a:graphicFrameLocks noGrp="1"/>
          </p:cNvGraphicFramePr>
          <p:nvPr>
            <p:ph idx="1"/>
            <p:extLst>
              <p:ext uri="{D42A27DB-BD31-4B8C-83A1-F6EECF244321}">
                <p14:modId xmlns:p14="http://schemas.microsoft.com/office/powerpoint/2010/main" val="2449232793"/>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2283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A39CE-C70C-1141-942E-15D15029523B}"/>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Accurate measurement</a:t>
            </a:r>
          </a:p>
        </p:txBody>
      </p:sp>
      <p:graphicFrame>
        <p:nvGraphicFramePr>
          <p:cNvPr id="5" name="Content Placeholder 2">
            <a:extLst>
              <a:ext uri="{FF2B5EF4-FFF2-40B4-BE49-F238E27FC236}">
                <a16:creationId xmlns:a16="http://schemas.microsoft.com/office/drawing/2014/main" id="{F1C57159-4241-4E7B-8494-9FBA54734876}"/>
              </a:ext>
            </a:extLst>
          </p:cNvPr>
          <p:cNvGraphicFramePr>
            <a:graphicFrameLocks noGrp="1"/>
          </p:cNvGraphicFramePr>
          <p:nvPr>
            <p:ph idx="1"/>
            <p:extLst>
              <p:ext uri="{D42A27DB-BD31-4B8C-83A1-F6EECF244321}">
                <p14:modId xmlns:p14="http://schemas.microsoft.com/office/powerpoint/2010/main" val="3865188476"/>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3649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E3AC-5F02-4548-BC92-E8485B65E4D0}"/>
              </a:ext>
            </a:extLst>
          </p:cNvPr>
          <p:cNvSpPr>
            <a:spLocks noGrp="1"/>
          </p:cNvSpPr>
          <p:nvPr>
            <p:ph type="title"/>
          </p:nvPr>
        </p:nvSpPr>
        <p:spPr>
          <a:xfrm>
            <a:off x="2231136" y="964692"/>
            <a:ext cx="7729728" cy="1188720"/>
          </a:xfrm>
        </p:spPr>
        <p:txBody>
          <a:bodyPr>
            <a:normAutofit/>
          </a:bodyPr>
          <a:lstStyle/>
          <a:p>
            <a:r>
              <a:rPr lang="en-US" dirty="0"/>
              <a:t>Important properties of valid and reliable psychology scales</a:t>
            </a:r>
          </a:p>
        </p:txBody>
      </p:sp>
      <p:graphicFrame>
        <p:nvGraphicFramePr>
          <p:cNvPr id="5" name="Content Placeholder 2">
            <a:extLst>
              <a:ext uri="{FF2B5EF4-FFF2-40B4-BE49-F238E27FC236}">
                <a16:creationId xmlns:a16="http://schemas.microsoft.com/office/drawing/2014/main" id="{7E92D2E4-2DD2-47C5-815D-48C7B6FE504E}"/>
              </a:ext>
            </a:extLst>
          </p:cNvPr>
          <p:cNvGraphicFramePr>
            <a:graphicFrameLocks noGrp="1"/>
          </p:cNvGraphicFramePr>
          <p:nvPr>
            <p:ph idx="1"/>
            <p:extLst>
              <p:ext uri="{D42A27DB-BD31-4B8C-83A1-F6EECF244321}">
                <p14:modId xmlns:p14="http://schemas.microsoft.com/office/powerpoint/2010/main" val="1507163421"/>
              </p:ext>
            </p:extLst>
          </p:nvPr>
        </p:nvGraphicFramePr>
        <p:xfrm>
          <a:off x="965200" y="2638425"/>
          <a:ext cx="10261600" cy="3107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7952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D6C9D1-6B82-744D-9474-41190DCAB868}"/>
              </a:ext>
            </a:extLst>
          </p:cNvPr>
          <p:cNvSpPr>
            <a:spLocks noChangeAspect="1"/>
          </p:cNvSpPr>
          <p:nvPr/>
        </p:nvSpPr>
        <p:spPr>
          <a:xfrm>
            <a:off x="609596" y="13588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Q2</a:t>
            </a:r>
          </a:p>
        </p:txBody>
      </p:sp>
      <p:sp>
        <p:nvSpPr>
          <p:cNvPr id="7" name="Rectangle 6">
            <a:extLst>
              <a:ext uri="{FF2B5EF4-FFF2-40B4-BE49-F238E27FC236}">
                <a16:creationId xmlns:a16="http://schemas.microsoft.com/office/drawing/2014/main" id="{0773E9D8-377E-AF43-894F-BC5E02512059}"/>
              </a:ext>
            </a:extLst>
          </p:cNvPr>
          <p:cNvSpPr>
            <a:spLocks noChangeAspect="1"/>
          </p:cNvSpPr>
          <p:nvPr/>
        </p:nvSpPr>
        <p:spPr>
          <a:xfrm>
            <a:off x="609596" y="28301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Q1</a:t>
            </a:r>
          </a:p>
        </p:txBody>
      </p:sp>
      <p:sp>
        <p:nvSpPr>
          <p:cNvPr id="8" name="Rectangle 7">
            <a:extLst>
              <a:ext uri="{FF2B5EF4-FFF2-40B4-BE49-F238E27FC236}">
                <a16:creationId xmlns:a16="http://schemas.microsoft.com/office/drawing/2014/main" id="{D67936DD-5ACC-C84F-B491-D2C8C07D7E47}"/>
              </a:ext>
            </a:extLst>
          </p:cNvPr>
          <p:cNvSpPr>
            <a:spLocks noChangeAspect="1"/>
          </p:cNvSpPr>
          <p:nvPr/>
        </p:nvSpPr>
        <p:spPr>
          <a:xfrm>
            <a:off x="609596" y="2434766"/>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Q3</a:t>
            </a:r>
          </a:p>
        </p:txBody>
      </p:sp>
      <p:sp>
        <p:nvSpPr>
          <p:cNvPr id="9" name="Rectangle 8">
            <a:extLst>
              <a:ext uri="{FF2B5EF4-FFF2-40B4-BE49-F238E27FC236}">
                <a16:creationId xmlns:a16="http://schemas.microsoft.com/office/drawing/2014/main" id="{A8695511-62B4-B446-9E27-DBE2EF564402}"/>
              </a:ext>
            </a:extLst>
          </p:cNvPr>
          <p:cNvSpPr>
            <a:spLocks noChangeAspect="1"/>
          </p:cNvSpPr>
          <p:nvPr/>
        </p:nvSpPr>
        <p:spPr>
          <a:xfrm>
            <a:off x="609596" y="351064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Q4</a:t>
            </a:r>
          </a:p>
        </p:txBody>
      </p:sp>
      <p:sp>
        <p:nvSpPr>
          <p:cNvPr id="11" name="Rectangle 10">
            <a:extLst>
              <a:ext uri="{FF2B5EF4-FFF2-40B4-BE49-F238E27FC236}">
                <a16:creationId xmlns:a16="http://schemas.microsoft.com/office/drawing/2014/main" id="{E6FA661D-AC51-BF42-93F3-6BC2453A95A4}"/>
              </a:ext>
            </a:extLst>
          </p:cNvPr>
          <p:cNvSpPr>
            <a:spLocks noChangeAspect="1"/>
          </p:cNvSpPr>
          <p:nvPr/>
        </p:nvSpPr>
        <p:spPr>
          <a:xfrm>
            <a:off x="595084" y="4586514"/>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Q5</a:t>
            </a:r>
          </a:p>
        </p:txBody>
      </p:sp>
      <p:sp>
        <p:nvSpPr>
          <p:cNvPr id="12" name="Rectangle 11">
            <a:extLst>
              <a:ext uri="{FF2B5EF4-FFF2-40B4-BE49-F238E27FC236}">
                <a16:creationId xmlns:a16="http://schemas.microsoft.com/office/drawing/2014/main" id="{82CCD574-A105-E042-8082-C146D57329E7}"/>
              </a:ext>
            </a:extLst>
          </p:cNvPr>
          <p:cNvSpPr>
            <a:spLocks noChangeAspect="1"/>
          </p:cNvSpPr>
          <p:nvPr/>
        </p:nvSpPr>
        <p:spPr>
          <a:xfrm>
            <a:off x="595084" y="5662388"/>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Q6</a:t>
            </a:r>
          </a:p>
        </p:txBody>
      </p:sp>
      <p:cxnSp>
        <p:nvCxnSpPr>
          <p:cNvPr id="20" name="Straight Arrow Connector 19">
            <a:extLst>
              <a:ext uri="{FF2B5EF4-FFF2-40B4-BE49-F238E27FC236}">
                <a16:creationId xmlns:a16="http://schemas.microsoft.com/office/drawing/2014/main" id="{29304AC6-BC37-344D-BDD3-2FBC5649B145}"/>
              </a:ext>
            </a:extLst>
          </p:cNvPr>
          <p:cNvCxnSpPr>
            <a:cxnSpLocks/>
          </p:cNvCxnSpPr>
          <p:nvPr/>
        </p:nvCxnSpPr>
        <p:spPr>
          <a:xfrm flipH="1" flipV="1">
            <a:off x="1683658" y="740218"/>
            <a:ext cx="3947884" cy="1967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9287432-9AB8-A741-A6D3-0416F466AF0F}"/>
              </a:ext>
            </a:extLst>
          </p:cNvPr>
          <p:cNvCxnSpPr>
            <a:cxnSpLocks/>
          </p:cNvCxnSpPr>
          <p:nvPr/>
        </p:nvCxnSpPr>
        <p:spPr>
          <a:xfrm flipH="1" flipV="1">
            <a:off x="1683660" y="1816093"/>
            <a:ext cx="3824502" cy="12605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9C3C62-5C05-1D40-9445-E66606369CF2}"/>
              </a:ext>
            </a:extLst>
          </p:cNvPr>
          <p:cNvCxnSpPr>
            <a:cxnSpLocks/>
          </p:cNvCxnSpPr>
          <p:nvPr/>
        </p:nvCxnSpPr>
        <p:spPr>
          <a:xfrm flipH="1" flipV="1">
            <a:off x="1669146" y="2937327"/>
            <a:ext cx="3686626" cy="569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BA83DDD-4FD7-1B4D-971B-32D75F8A2EF2}"/>
              </a:ext>
            </a:extLst>
          </p:cNvPr>
          <p:cNvCxnSpPr>
            <a:cxnSpLocks/>
          </p:cNvCxnSpPr>
          <p:nvPr/>
        </p:nvCxnSpPr>
        <p:spPr>
          <a:xfrm flipH="1">
            <a:off x="1647376" y="4009578"/>
            <a:ext cx="37083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AD7D768-9DA0-1B49-87A4-1339D3F72346}"/>
              </a:ext>
            </a:extLst>
          </p:cNvPr>
          <p:cNvCxnSpPr>
            <a:cxnSpLocks/>
          </p:cNvCxnSpPr>
          <p:nvPr/>
        </p:nvCxnSpPr>
        <p:spPr>
          <a:xfrm flipH="1">
            <a:off x="1647376" y="4425040"/>
            <a:ext cx="3860786" cy="6186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18643C-7C53-EB49-83E8-EC1487EBB7C5}"/>
              </a:ext>
            </a:extLst>
          </p:cNvPr>
          <p:cNvCxnSpPr>
            <a:cxnSpLocks/>
          </p:cNvCxnSpPr>
          <p:nvPr/>
        </p:nvCxnSpPr>
        <p:spPr>
          <a:xfrm flipH="1">
            <a:off x="1647377" y="4734377"/>
            <a:ext cx="3984165" cy="13910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Chart 51">
            <a:extLst>
              <a:ext uri="{FF2B5EF4-FFF2-40B4-BE49-F238E27FC236}">
                <a16:creationId xmlns:a16="http://schemas.microsoft.com/office/drawing/2014/main" id="{73497826-344B-B145-89F3-FE913D549648}"/>
              </a:ext>
            </a:extLst>
          </p:cNvPr>
          <p:cNvGraphicFramePr>
            <a:graphicFrameLocks/>
          </p:cNvGraphicFramePr>
          <p:nvPr>
            <p:extLst>
              <p:ext uri="{D42A27DB-BD31-4B8C-83A1-F6EECF244321}">
                <p14:modId xmlns:p14="http://schemas.microsoft.com/office/powerpoint/2010/main" val="2014511110"/>
              </p:ext>
            </p:extLst>
          </p:nvPr>
        </p:nvGraphicFramePr>
        <p:xfrm>
          <a:off x="5210630" y="1328242"/>
          <a:ext cx="5812965" cy="42808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41263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2">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EFEB8B7-DAB2-C048-B130-E297EDEF7CAA}"/>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800"/>
              <a:t>How can you diagnose a valid and reliable psychology scale?</a:t>
            </a:r>
          </a:p>
        </p:txBody>
      </p:sp>
      <p:pic>
        <p:nvPicPr>
          <p:cNvPr id="17" name="Graphic 7" descr="Brain in head">
            <a:extLst>
              <a:ext uri="{FF2B5EF4-FFF2-40B4-BE49-F238E27FC236}">
                <a16:creationId xmlns:a16="http://schemas.microsoft.com/office/drawing/2014/main" id="{FD3305F8-0F98-4A0C-B984-572310942D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1581" y="640080"/>
            <a:ext cx="5263134" cy="5263134"/>
          </a:xfrm>
          <a:prstGeom prst="rect">
            <a:avLst/>
          </a:prstGeom>
        </p:spPr>
      </p:pic>
      <p:sp>
        <p:nvSpPr>
          <p:cNvPr id="5" name="TextBox 4">
            <a:extLst>
              <a:ext uri="{FF2B5EF4-FFF2-40B4-BE49-F238E27FC236}">
                <a16:creationId xmlns:a16="http://schemas.microsoft.com/office/drawing/2014/main" id="{1B2804D1-7283-FB43-BB64-6B18C9BE1050}"/>
              </a:ext>
            </a:extLst>
          </p:cNvPr>
          <p:cNvSpPr txBox="1"/>
          <p:nvPr/>
        </p:nvSpPr>
        <p:spPr>
          <a:xfrm>
            <a:off x="810335" y="4032664"/>
            <a:ext cx="2562642" cy="1200329"/>
          </a:xfrm>
          <a:prstGeom prst="rect">
            <a:avLst/>
          </a:prstGeom>
          <a:noFill/>
        </p:spPr>
        <p:txBody>
          <a:bodyPr wrap="square" rtlCol="0">
            <a:spAutoFit/>
          </a:bodyPr>
          <a:lstStyle/>
          <a:p>
            <a:r>
              <a:rPr lang="en-US" sz="2400" b="1" dirty="0"/>
              <a:t>Compute </a:t>
            </a:r>
            <a:r>
              <a:rPr lang="en-US" sz="2400" b="1" dirty="0">
                <a:solidFill>
                  <a:srgbClr val="C00000"/>
                </a:solidFill>
              </a:rPr>
              <a:t>Omega Hierarchical, </a:t>
            </a:r>
            <a:r>
              <a:rPr lang="en-US" sz="2400" b="1" i="1" dirty="0" err="1">
                <a:solidFill>
                  <a:srgbClr val="C00000"/>
                </a:solidFill>
              </a:rPr>
              <a:t>ω</a:t>
            </a:r>
            <a:r>
              <a:rPr lang="en-US" sz="2400" b="1" baseline="-25000" dirty="0" err="1">
                <a:solidFill>
                  <a:srgbClr val="C00000"/>
                </a:solidFill>
              </a:rPr>
              <a:t>h</a:t>
            </a:r>
            <a:endParaRPr lang="en-US" sz="2400" b="1" baseline="-25000" dirty="0">
              <a:solidFill>
                <a:srgbClr val="C00000"/>
              </a:solidFill>
            </a:endParaRPr>
          </a:p>
        </p:txBody>
      </p:sp>
    </p:spTree>
    <p:extLst>
      <p:ext uri="{BB962C8B-B14F-4D97-AF65-F5344CB8AC3E}">
        <p14:creationId xmlns:p14="http://schemas.microsoft.com/office/powerpoint/2010/main" val="3006480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9BABD7-606F-8045-9577-BFECC2C7EE8D}"/>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Compute omega hierarchical</a:t>
            </a:r>
          </a:p>
        </p:txBody>
      </p:sp>
      <p:graphicFrame>
        <p:nvGraphicFramePr>
          <p:cNvPr id="18" name="Content Placeholder 2">
            <a:extLst>
              <a:ext uri="{FF2B5EF4-FFF2-40B4-BE49-F238E27FC236}">
                <a16:creationId xmlns:a16="http://schemas.microsoft.com/office/drawing/2014/main" id="{4418204B-213A-4A41-BB99-07716C05C373}"/>
              </a:ext>
            </a:extLst>
          </p:cNvPr>
          <p:cNvGraphicFramePr>
            <a:graphicFrameLocks noGrp="1"/>
          </p:cNvGraphicFramePr>
          <p:nvPr>
            <p:ph idx="1"/>
            <p:extLst>
              <p:ext uri="{D42A27DB-BD31-4B8C-83A1-F6EECF244321}">
                <p14:modId xmlns:p14="http://schemas.microsoft.com/office/powerpoint/2010/main" val="796901148"/>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19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C202E4FE-CC01-9542-8CD2-3BE2D4456D8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E48D32B4-8182-F14C-8E61-8B5727E9D0B0}"/>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graphicEl>
                                              <a:dgm id="{A5A8DF1E-EE61-9741-82A4-6BA8579AED7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graphicEl>
                                              <a:dgm id="{82F0671A-8C2C-4A41-82BA-4262A04EC8C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graphicEl>
                                              <a:dgm id="{A0BAF0CE-F6F1-0F46-97A4-6B9A1AFD171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graphicEl>
                                              <a:dgm id="{C503BEEB-BAB1-514A-A9EB-CF473B59EB9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6D3323-A7B3-314F-903E-57685527664A}"/>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Early takeaways</a:t>
            </a:r>
          </a:p>
        </p:txBody>
      </p:sp>
      <p:graphicFrame>
        <p:nvGraphicFramePr>
          <p:cNvPr id="18" name="Content Placeholder 2">
            <a:extLst>
              <a:ext uri="{FF2B5EF4-FFF2-40B4-BE49-F238E27FC236}">
                <a16:creationId xmlns:a16="http://schemas.microsoft.com/office/drawing/2014/main" id="{81D5831F-6834-4420-8115-6319258A24C6}"/>
              </a:ext>
            </a:extLst>
          </p:cNvPr>
          <p:cNvGraphicFramePr>
            <a:graphicFrameLocks noGrp="1"/>
          </p:cNvGraphicFramePr>
          <p:nvPr>
            <p:ph idx="1"/>
            <p:extLst>
              <p:ext uri="{D42A27DB-BD31-4B8C-83A1-F6EECF244321}">
                <p14:modId xmlns:p14="http://schemas.microsoft.com/office/powerpoint/2010/main" val="236664282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125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F9DE3E1A-84B2-ED4B-8E63-82DF26A7B1C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B094CA6D-7053-AC48-9269-81E8973A5BD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graphicEl>
                                              <a:dgm id="{BDE713E9-ACA6-0343-A46D-76F3C8D76B3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graphicEl>
                                              <a:dgm id="{46E1CA4F-BB97-0148-AD81-232F011E79C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Rectangle 11">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D819C-0301-8B43-99D6-4EC8629D022A}"/>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Demonstrate with simulation</a:t>
            </a:r>
          </a:p>
        </p:txBody>
      </p:sp>
      <p:pic>
        <p:nvPicPr>
          <p:cNvPr id="5" name="Picture 4">
            <a:extLst>
              <a:ext uri="{FF2B5EF4-FFF2-40B4-BE49-F238E27FC236}">
                <a16:creationId xmlns:a16="http://schemas.microsoft.com/office/drawing/2014/main" id="{DD9E963F-998F-834F-8595-6AA96C03DA82}"/>
              </a:ext>
            </a:extLst>
          </p:cNvPr>
          <p:cNvPicPr>
            <a:picLocks noChangeAspect="1"/>
          </p:cNvPicPr>
          <p:nvPr/>
        </p:nvPicPr>
        <p:blipFill>
          <a:blip r:embed="rId3"/>
          <a:stretch>
            <a:fillRect/>
          </a:stretch>
        </p:blipFill>
        <p:spPr>
          <a:xfrm>
            <a:off x="1556004" y="868626"/>
            <a:ext cx="4297680" cy="2739771"/>
          </a:xfrm>
          <a:prstGeom prst="rect">
            <a:avLst/>
          </a:prstGeom>
        </p:spPr>
      </p:pic>
      <p:pic>
        <p:nvPicPr>
          <p:cNvPr id="7" name="Picture 6">
            <a:extLst>
              <a:ext uri="{FF2B5EF4-FFF2-40B4-BE49-F238E27FC236}">
                <a16:creationId xmlns:a16="http://schemas.microsoft.com/office/drawing/2014/main" id="{382769C1-4A4C-6647-B697-FB7EA271C86C}"/>
              </a:ext>
            </a:extLst>
          </p:cNvPr>
          <p:cNvPicPr>
            <a:picLocks noChangeAspect="1"/>
          </p:cNvPicPr>
          <p:nvPr/>
        </p:nvPicPr>
        <p:blipFill>
          <a:blip r:embed="rId4"/>
          <a:stretch>
            <a:fillRect/>
          </a:stretch>
        </p:blipFill>
        <p:spPr>
          <a:xfrm>
            <a:off x="6338316" y="868626"/>
            <a:ext cx="4297680" cy="2739771"/>
          </a:xfrm>
          <a:prstGeom prst="rect">
            <a:avLst/>
          </a:prstGeom>
        </p:spPr>
      </p:pic>
      <p:sp>
        <p:nvSpPr>
          <p:cNvPr id="8" name="TextBox 7">
            <a:extLst>
              <a:ext uri="{FF2B5EF4-FFF2-40B4-BE49-F238E27FC236}">
                <a16:creationId xmlns:a16="http://schemas.microsoft.com/office/drawing/2014/main" id="{ECDEDA8F-EA34-904D-96D7-F046F1884FF1}"/>
              </a:ext>
            </a:extLst>
          </p:cNvPr>
          <p:cNvSpPr txBox="1"/>
          <p:nvPr/>
        </p:nvSpPr>
        <p:spPr>
          <a:xfrm>
            <a:off x="1529184" y="260773"/>
            <a:ext cx="4351319" cy="461665"/>
          </a:xfrm>
          <a:prstGeom prst="rect">
            <a:avLst/>
          </a:prstGeom>
          <a:noFill/>
        </p:spPr>
        <p:txBody>
          <a:bodyPr wrap="none" rtlCol="0">
            <a:spAutoFit/>
          </a:bodyPr>
          <a:lstStyle/>
          <a:p>
            <a:r>
              <a:rPr lang="en-US" sz="2400" b="1" dirty="0"/>
              <a:t>Correlation matrix (</a:t>
            </a:r>
            <a:r>
              <a:rPr lang="en-US" sz="2400" b="1" dirty="0">
                <a:solidFill>
                  <a:srgbClr val="00B050"/>
                </a:solidFill>
              </a:rPr>
              <a:t>1 factor</a:t>
            </a:r>
            <a:r>
              <a:rPr lang="en-US" sz="2400" b="1" dirty="0"/>
              <a:t>)</a:t>
            </a:r>
          </a:p>
        </p:txBody>
      </p:sp>
      <p:sp>
        <p:nvSpPr>
          <p:cNvPr id="18" name="TextBox 17">
            <a:extLst>
              <a:ext uri="{FF2B5EF4-FFF2-40B4-BE49-F238E27FC236}">
                <a16:creationId xmlns:a16="http://schemas.microsoft.com/office/drawing/2014/main" id="{F788DC08-BA3B-5942-A63D-D67B6892D0DC}"/>
              </a:ext>
            </a:extLst>
          </p:cNvPr>
          <p:cNvSpPr txBox="1"/>
          <p:nvPr/>
        </p:nvSpPr>
        <p:spPr>
          <a:xfrm>
            <a:off x="6245773" y="260773"/>
            <a:ext cx="4482766" cy="461665"/>
          </a:xfrm>
          <a:prstGeom prst="rect">
            <a:avLst/>
          </a:prstGeom>
          <a:noFill/>
        </p:spPr>
        <p:txBody>
          <a:bodyPr wrap="none" rtlCol="0">
            <a:spAutoFit/>
          </a:bodyPr>
          <a:lstStyle/>
          <a:p>
            <a:r>
              <a:rPr lang="en-US" sz="2400" b="1" dirty="0"/>
              <a:t>Correlation matrix (</a:t>
            </a:r>
            <a:r>
              <a:rPr lang="en-US" sz="2400" b="1" dirty="0">
                <a:solidFill>
                  <a:srgbClr val="C00000"/>
                </a:solidFill>
              </a:rPr>
              <a:t>2 factors</a:t>
            </a:r>
            <a:r>
              <a:rPr lang="en-US" sz="2400" b="1" dirty="0"/>
              <a:t>)</a:t>
            </a:r>
          </a:p>
        </p:txBody>
      </p:sp>
      <p:sp>
        <p:nvSpPr>
          <p:cNvPr id="9" name="TextBox 8">
            <a:extLst>
              <a:ext uri="{FF2B5EF4-FFF2-40B4-BE49-F238E27FC236}">
                <a16:creationId xmlns:a16="http://schemas.microsoft.com/office/drawing/2014/main" id="{534265DF-F89C-9E4F-A4AE-09CF6406E861}"/>
              </a:ext>
            </a:extLst>
          </p:cNvPr>
          <p:cNvSpPr txBox="1"/>
          <p:nvPr/>
        </p:nvSpPr>
        <p:spPr>
          <a:xfrm>
            <a:off x="1798936" y="5779430"/>
            <a:ext cx="8643017" cy="830997"/>
          </a:xfrm>
          <a:prstGeom prst="rect">
            <a:avLst/>
          </a:prstGeom>
          <a:noFill/>
        </p:spPr>
        <p:txBody>
          <a:bodyPr wrap="square" rtlCol="0">
            <a:spAutoFit/>
          </a:bodyPr>
          <a:lstStyle/>
          <a:p>
            <a:r>
              <a:rPr lang="en-US" sz="2400" b="1" dirty="0"/>
              <a:t>Simulate data from two sets of measures that represent </a:t>
            </a:r>
            <a:r>
              <a:rPr lang="en-US" sz="2400" b="1" dirty="0">
                <a:solidFill>
                  <a:srgbClr val="00B050"/>
                </a:solidFill>
              </a:rPr>
              <a:t>one</a:t>
            </a:r>
            <a:r>
              <a:rPr lang="en-US" sz="2400" b="1" dirty="0"/>
              <a:t> or </a:t>
            </a:r>
            <a:r>
              <a:rPr lang="en-US" sz="2400" b="1" dirty="0">
                <a:solidFill>
                  <a:srgbClr val="C00000"/>
                </a:solidFill>
              </a:rPr>
              <a:t>two</a:t>
            </a:r>
            <a:r>
              <a:rPr lang="en-US" sz="2400" b="1" dirty="0"/>
              <a:t> factors</a:t>
            </a:r>
          </a:p>
        </p:txBody>
      </p:sp>
    </p:spTree>
    <p:extLst>
      <p:ext uri="{BB962C8B-B14F-4D97-AF65-F5344CB8AC3E}">
        <p14:creationId xmlns:p14="http://schemas.microsoft.com/office/powerpoint/2010/main" val="205857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E3FBE8-08C0-3F42-B2B0-515B38E248B7}"/>
              </a:ext>
            </a:extLst>
          </p:cNvPr>
          <p:cNvPicPr>
            <a:picLocks noChangeAspect="1"/>
          </p:cNvPicPr>
          <p:nvPr/>
        </p:nvPicPr>
        <p:blipFill>
          <a:blip r:embed="rId3"/>
          <a:stretch>
            <a:fillRect/>
          </a:stretch>
        </p:blipFill>
        <p:spPr>
          <a:xfrm>
            <a:off x="984439" y="1902242"/>
            <a:ext cx="4789827" cy="3053514"/>
          </a:xfrm>
          <a:prstGeom prst="rect">
            <a:avLst/>
          </a:prstGeom>
        </p:spPr>
      </p:pic>
      <p:cxnSp>
        <p:nvCxnSpPr>
          <p:cNvPr id="16" name="Straight Connector 11">
            <a:extLst>
              <a:ext uri="{FF2B5EF4-FFF2-40B4-BE49-F238E27FC236}">
                <a16:creationId xmlns:a16="http://schemas.microsoft.com/office/drawing/2014/main" id="{516F97B9-23C6-4EF1-AED7-D5E3C26A64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96000" y="1142999"/>
            <a:ext cx="0" cy="45720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0864E5EE-740D-6343-A645-ADCB0C25557C}"/>
              </a:ext>
            </a:extLst>
          </p:cNvPr>
          <p:cNvPicPr>
            <a:picLocks noChangeAspect="1"/>
          </p:cNvPicPr>
          <p:nvPr/>
        </p:nvPicPr>
        <p:blipFill>
          <a:blip r:embed="rId4"/>
          <a:stretch>
            <a:fillRect/>
          </a:stretch>
        </p:blipFill>
        <p:spPr>
          <a:xfrm>
            <a:off x="6417734" y="1899173"/>
            <a:ext cx="4799456" cy="3059653"/>
          </a:xfrm>
          <a:prstGeom prst="rect">
            <a:avLst/>
          </a:prstGeom>
        </p:spPr>
      </p:pic>
      <p:sp>
        <p:nvSpPr>
          <p:cNvPr id="11" name="TextBox 10">
            <a:extLst>
              <a:ext uri="{FF2B5EF4-FFF2-40B4-BE49-F238E27FC236}">
                <a16:creationId xmlns:a16="http://schemas.microsoft.com/office/drawing/2014/main" id="{36BFE9EF-FD3E-6F4F-8EB1-19322A7F8F45}"/>
              </a:ext>
            </a:extLst>
          </p:cNvPr>
          <p:cNvSpPr txBox="1"/>
          <p:nvPr/>
        </p:nvSpPr>
        <p:spPr>
          <a:xfrm>
            <a:off x="1825751" y="970445"/>
            <a:ext cx="3107197" cy="461665"/>
          </a:xfrm>
          <a:prstGeom prst="rect">
            <a:avLst/>
          </a:prstGeom>
          <a:noFill/>
        </p:spPr>
        <p:txBody>
          <a:bodyPr wrap="none" rtlCol="0">
            <a:spAutoFit/>
          </a:bodyPr>
          <a:lstStyle/>
          <a:p>
            <a:r>
              <a:rPr lang="en-US" sz="2400" b="1" dirty="0"/>
              <a:t>Scree Plot (</a:t>
            </a:r>
            <a:r>
              <a:rPr lang="en-US" sz="2400" b="1" dirty="0">
                <a:solidFill>
                  <a:srgbClr val="00B050"/>
                </a:solidFill>
              </a:rPr>
              <a:t>1 factor</a:t>
            </a:r>
            <a:r>
              <a:rPr lang="en-US" sz="2400" b="1" dirty="0"/>
              <a:t>)</a:t>
            </a:r>
          </a:p>
        </p:txBody>
      </p:sp>
      <p:sp>
        <p:nvSpPr>
          <p:cNvPr id="13" name="TextBox 12">
            <a:extLst>
              <a:ext uri="{FF2B5EF4-FFF2-40B4-BE49-F238E27FC236}">
                <a16:creationId xmlns:a16="http://schemas.microsoft.com/office/drawing/2014/main" id="{FBFD2713-11DB-A541-8340-C290B6BAF073}"/>
              </a:ext>
            </a:extLst>
          </p:cNvPr>
          <p:cNvSpPr txBox="1"/>
          <p:nvPr/>
        </p:nvSpPr>
        <p:spPr>
          <a:xfrm>
            <a:off x="7204549" y="958333"/>
            <a:ext cx="3216201" cy="461665"/>
          </a:xfrm>
          <a:prstGeom prst="rect">
            <a:avLst/>
          </a:prstGeom>
          <a:noFill/>
        </p:spPr>
        <p:txBody>
          <a:bodyPr wrap="none" rtlCol="0">
            <a:spAutoFit/>
          </a:bodyPr>
          <a:lstStyle/>
          <a:p>
            <a:r>
              <a:rPr lang="en-US" sz="2400" b="1" dirty="0"/>
              <a:t>Scree plot (</a:t>
            </a:r>
            <a:r>
              <a:rPr lang="en-US" sz="2400" b="1" dirty="0">
                <a:solidFill>
                  <a:srgbClr val="C00000"/>
                </a:solidFill>
              </a:rPr>
              <a:t>2 factors</a:t>
            </a:r>
            <a:r>
              <a:rPr lang="en-US" sz="2400" b="1" dirty="0"/>
              <a:t>)</a:t>
            </a:r>
          </a:p>
        </p:txBody>
      </p:sp>
      <p:sp>
        <p:nvSpPr>
          <p:cNvPr id="8" name="Oval 7">
            <a:extLst>
              <a:ext uri="{FF2B5EF4-FFF2-40B4-BE49-F238E27FC236}">
                <a16:creationId xmlns:a16="http://schemas.microsoft.com/office/drawing/2014/main" id="{609E8EB4-E032-2044-943D-5715E5AA1C41}"/>
              </a:ext>
            </a:extLst>
          </p:cNvPr>
          <p:cNvSpPr/>
          <p:nvPr/>
        </p:nvSpPr>
        <p:spPr>
          <a:xfrm>
            <a:off x="1115068" y="1899173"/>
            <a:ext cx="914400" cy="9144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FA1153D-AA3B-3447-8854-806C8408DAC3}"/>
              </a:ext>
            </a:extLst>
          </p:cNvPr>
          <p:cNvSpPr>
            <a:spLocks noChangeAspect="1"/>
          </p:cNvSpPr>
          <p:nvPr/>
        </p:nvSpPr>
        <p:spPr>
          <a:xfrm>
            <a:off x="6618636" y="1899173"/>
            <a:ext cx="1371600" cy="137160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99C6FAE-B484-2F46-B01D-343B32534C10}"/>
              </a:ext>
            </a:extLst>
          </p:cNvPr>
          <p:cNvSpPr txBox="1"/>
          <p:nvPr/>
        </p:nvSpPr>
        <p:spPr>
          <a:xfrm>
            <a:off x="1163840" y="5530333"/>
            <a:ext cx="4431021" cy="830997"/>
          </a:xfrm>
          <a:prstGeom prst="rect">
            <a:avLst/>
          </a:prstGeom>
          <a:noFill/>
        </p:spPr>
        <p:txBody>
          <a:bodyPr wrap="none" rtlCol="0">
            <a:spAutoFit/>
          </a:bodyPr>
          <a:lstStyle/>
          <a:p>
            <a:r>
              <a:rPr lang="en-US" sz="2400" b="1" dirty="0"/>
              <a:t>Cronbach’s </a:t>
            </a:r>
            <a:r>
              <a:rPr lang="en-US" sz="2400" b="1" i="1" dirty="0"/>
              <a:t>α</a:t>
            </a:r>
            <a:r>
              <a:rPr lang="en-US" sz="2400" b="1" dirty="0"/>
              <a:t> = 0.91</a:t>
            </a:r>
          </a:p>
          <a:p>
            <a:r>
              <a:rPr lang="en-US" sz="2400" b="1" dirty="0"/>
              <a:t>Omega hierarchical, </a:t>
            </a:r>
            <a:r>
              <a:rPr lang="en-US" sz="2400" b="1" i="1" dirty="0" err="1"/>
              <a:t>ω</a:t>
            </a:r>
            <a:r>
              <a:rPr lang="en-US" sz="2400" b="1" i="1" baseline="-25000" dirty="0" err="1"/>
              <a:t>h</a:t>
            </a:r>
            <a:r>
              <a:rPr lang="en-US" sz="2400" b="1" dirty="0"/>
              <a:t> = </a:t>
            </a:r>
            <a:r>
              <a:rPr lang="en-US" sz="2400" b="1" dirty="0">
                <a:solidFill>
                  <a:srgbClr val="00B050"/>
                </a:solidFill>
              </a:rPr>
              <a:t>0.87</a:t>
            </a:r>
          </a:p>
        </p:txBody>
      </p:sp>
      <p:sp>
        <p:nvSpPr>
          <p:cNvPr id="17" name="TextBox 16">
            <a:extLst>
              <a:ext uri="{FF2B5EF4-FFF2-40B4-BE49-F238E27FC236}">
                <a16:creationId xmlns:a16="http://schemas.microsoft.com/office/drawing/2014/main" id="{065334BB-C7A3-EF4F-B15B-E90155A84147}"/>
              </a:ext>
            </a:extLst>
          </p:cNvPr>
          <p:cNvSpPr txBox="1"/>
          <p:nvPr/>
        </p:nvSpPr>
        <p:spPr>
          <a:xfrm>
            <a:off x="6597140" y="5530333"/>
            <a:ext cx="4431021" cy="830997"/>
          </a:xfrm>
          <a:prstGeom prst="rect">
            <a:avLst/>
          </a:prstGeom>
          <a:noFill/>
        </p:spPr>
        <p:txBody>
          <a:bodyPr wrap="none" rtlCol="0">
            <a:spAutoFit/>
          </a:bodyPr>
          <a:lstStyle/>
          <a:p>
            <a:r>
              <a:rPr lang="en-US" sz="2400" b="1" dirty="0"/>
              <a:t>Cronbach’s </a:t>
            </a:r>
            <a:r>
              <a:rPr lang="en-US" sz="2400" b="1" i="1" dirty="0"/>
              <a:t>α</a:t>
            </a:r>
            <a:r>
              <a:rPr lang="en-US" sz="2400" b="1" dirty="0"/>
              <a:t> = </a:t>
            </a:r>
            <a:r>
              <a:rPr lang="en-US" sz="2400" b="1" dirty="0">
                <a:solidFill>
                  <a:srgbClr val="C00000"/>
                </a:solidFill>
              </a:rPr>
              <a:t>0.74</a:t>
            </a:r>
          </a:p>
          <a:p>
            <a:r>
              <a:rPr lang="en-US" sz="2400" b="1" dirty="0"/>
              <a:t>Omega hierarchical, </a:t>
            </a:r>
            <a:r>
              <a:rPr lang="en-US" sz="2400" b="1" i="1" dirty="0" err="1"/>
              <a:t>ω</a:t>
            </a:r>
            <a:r>
              <a:rPr lang="en-US" sz="2400" b="1" i="1" baseline="-25000" dirty="0" err="1"/>
              <a:t>h</a:t>
            </a:r>
            <a:r>
              <a:rPr lang="en-US" sz="2400" b="1" dirty="0"/>
              <a:t> = 0.33</a:t>
            </a:r>
          </a:p>
        </p:txBody>
      </p:sp>
      <p:sp>
        <p:nvSpPr>
          <p:cNvPr id="10" name="TextBox 9">
            <a:extLst>
              <a:ext uri="{FF2B5EF4-FFF2-40B4-BE49-F238E27FC236}">
                <a16:creationId xmlns:a16="http://schemas.microsoft.com/office/drawing/2014/main" id="{3AD42201-B7AC-1A4D-8583-97825C131204}"/>
              </a:ext>
            </a:extLst>
          </p:cNvPr>
          <p:cNvSpPr txBox="1"/>
          <p:nvPr/>
        </p:nvSpPr>
        <p:spPr>
          <a:xfrm>
            <a:off x="9541983" y="4946300"/>
            <a:ext cx="878767" cy="923330"/>
          </a:xfrm>
          <a:prstGeom prst="rect">
            <a:avLst/>
          </a:prstGeom>
          <a:noFill/>
        </p:spPr>
        <p:txBody>
          <a:bodyPr wrap="none" rtlCol="0">
            <a:spAutoFit/>
          </a:bodyPr>
          <a:lstStyle/>
          <a:p>
            <a:r>
              <a:rPr lang="en-US" sz="5400" b="1" dirty="0"/>
              <a:t>🤔</a:t>
            </a:r>
            <a:endParaRPr lang="en-US" b="1" dirty="0"/>
          </a:p>
        </p:txBody>
      </p:sp>
    </p:spTree>
    <p:extLst>
      <p:ext uri="{BB962C8B-B14F-4D97-AF65-F5344CB8AC3E}">
        <p14:creationId xmlns:p14="http://schemas.microsoft.com/office/powerpoint/2010/main" val="109747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8" grpId="0" animBg="1"/>
      <p:bldP spid="15" grpId="0" animBg="1"/>
      <p:bldP spid="9" grpId="0"/>
      <p:bldP spid="17"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693EE12E-D662-458A-9649-6896B78BD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8">
            <a:extLst>
              <a:ext uri="{FF2B5EF4-FFF2-40B4-BE49-F238E27FC236}">
                <a16:creationId xmlns:a16="http://schemas.microsoft.com/office/drawing/2014/main" id="{593F86F6-2BCD-4875-B995-9F76838F1C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62A94-E816-6A4A-93B8-4441652C2BC5}"/>
              </a:ext>
            </a:extLst>
          </p:cNvPr>
          <p:cNvSpPr>
            <a:spLocks noGrp="1"/>
          </p:cNvSpPr>
          <p:nvPr>
            <p:ph type="title"/>
          </p:nvPr>
        </p:nvSpPr>
        <p:spPr>
          <a:xfrm>
            <a:off x="2231136" y="4325791"/>
            <a:ext cx="7729728" cy="1188720"/>
          </a:xfrm>
        </p:spPr>
        <p:txBody>
          <a:bodyPr>
            <a:normAutofit/>
          </a:bodyPr>
          <a:lstStyle/>
          <a:p>
            <a:r>
              <a:rPr lang="en-US"/>
              <a:t>To improve replication, use better measures</a:t>
            </a:r>
          </a:p>
        </p:txBody>
      </p:sp>
      <p:graphicFrame>
        <p:nvGraphicFramePr>
          <p:cNvPr id="5" name="Content Placeholder 2">
            <a:extLst>
              <a:ext uri="{FF2B5EF4-FFF2-40B4-BE49-F238E27FC236}">
                <a16:creationId xmlns:a16="http://schemas.microsoft.com/office/drawing/2014/main" id="{08254A67-D912-4FD9-BB08-78089C553502}"/>
              </a:ext>
            </a:extLst>
          </p:cNvPr>
          <p:cNvGraphicFramePr>
            <a:graphicFrameLocks noGrp="1"/>
          </p:cNvGraphicFramePr>
          <p:nvPr>
            <p:ph idx="1"/>
            <p:extLst>
              <p:ext uri="{D42A27DB-BD31-4B8C-83A1-F6EECF244321}">
                <p14:modId xmlns:p14="http://schemas.microsoft.com/office/powerpoint/2010/main" val="773104265"/>
              </p:ext>
            </p:extLst>
          </p:nvPr>
        </p:nvGraphicFramePr>
        <p:xfrm>
          <a:off x="946986" y="946984"/>
          <a:ext cx="10298030" cy="2782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2728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56E013-C5D1-40E8-A11B-562F6A03E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7DD03-F126-AC44-AF42-913D6F96A6FD}"/>
              </a:ext>
            </a:extLst>
          </p:cNvPr>
          <p:cNvSpPr>
            <a:spLocks noGrp="1"/>
          </p:cNvSpPr>
          <p:nvPr>
            <p:ph type="title"/>
          </p:nvPr>
        </p:nvSpPr>
        <p:spPr>
          <a:xfrm>
            <a:off x="715471" y="2681105"/>
            <a:ext cx="3063240" cy="1495794"/>
          </a:xfrm>
          <a:solidFill>
            <a:schemeClr val="bg1"/>
          </a:solidFill>
          <a:ln>
            <a:solidFill>
              <a:schemeClr val="tx1"/>
            </a:solidFill>
          </a:ln>
        </p:spPr>
        <p:txBody>
          <a:bodyPr>
            <a:normAutofit/>
          </a:bodyPr>
          <a:lstStyle/>
          <a:p>
            <a:r>
              <a:rPr lang="en-US" sz="2600">
                <a:solidFill>
                  <a:schemeClr val="tx1"/>
                </a:solidFill>
              </a:rPr>
              <a:t>general linear model assumptions</a:t>
            </a:r>
          </a:p>
        </p:txBody>
      </p:sp>
      <p:sp>
        <p:nvSpPr>
          <p:cNvPr id="12" name="Rectangle 11">
            <a:extLst>
              <a:ext uri="{FF2B5EF4-FFF2-40B4-BE49-F238E27FC236}">
                <a16:creationId xmlns:a16="http://schemas.microsoft.com/office/drawing/2014/main" id="{402D63F4-B0E1-4039-90FD-768B7B23B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0721"/>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4" name="Rectangle 13">
            <a:extLst>
              <a:ext uri="{FF2B5EF4-FFF2-40B4-BE49-F238E27FC236}">
                <a16:creationId xmlns:a16="http://schemas.microsoft.com/office/drawing/2014/main" id="{4F6B2ECC-5166-473E-8533-737B9B8194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4712"/>
            <a:ext cx="6558192" cy="4608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7F3C23D-B889-46C1-A475-DC6C18B2CA50}"/>
              </a:ext>
            </a:extLst>
          </p:cNvPr>
          <p:cNvGraphicFramePr>
            <a:graphicFrameLocks noGrp="1"/>
          </p:cNvGraphicFramePr>
          <p:nvPr>
            <p:ph idx="1"/>
            <p:extLst>
              <p:ext uri="{D42A27DB-BD31-4B8C-83A1-F6EECF244321}">
                <p14:modId xmlns:p14="http://schemas.microsoft.com/office/powerpoint/2010/main" val="1766498503"/>
              </p:ext>
            </p:extLst>
          </p:nvPr>
        </p:nvGraphicFramePr>
        <p:xfrm>
          <a:off x="5006975" y="1447800"/>
          <a:ext cx="5888038" cy="3965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3902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F64367-9171-455F-9283-AC21BC55A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EC603A95-5798-4F9F-80E4-CF53F302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877" y="1121561"/>
            <a:ext cx="9930384" cy="46085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803FB8-EE4E-0F44-9FAB-098887BEED07}"/>
              </a:ext>
            </a:extLst>
          </p:cNvPr>
          <p:cNvSpPr>
            <a:spLocks noGrp="1"/>
          </p:cNvSpPr>
          <p:nvPr>
            <p:ph type="title"/>
          </p:nvPr>
        </p:nvSpPr>
        <p:spPr>
          <a:xfrm>
            <a:off x="1792287" y="1327499"/>
            <a:ext cx="8624887" cy="927328"/>
          </a:xfrm>
          <a:noFill/>
          <a:ln>
            <a:noFill/>
          </a:ln>
        </p:spPr>
        <p:txBody>
          <a:bodyPr>
            <a:normAutofit/>
          </a:bodyPr>
          <a:lstStyle/>
          <a:p>
            <a:r>
              <a:rPr lang="en-US" sz="2000" dirty="0">
                <a:solidFill>
                  <a:schemeClr val="tx1">
                    <a:lumMod val="75000"/>
                    <a:lumOff val="25000"/>
                  </a:schemeClr>
                </a:solidFill>
              </a:rPr>
              <a:t>Other assumptions</a:t>
            </a:r>
          </a:p>
        </p:txBody>
      </p:sp>
      <p:sp>
        <p:nvSpPr>
          <p:cNvPr id="14" name="Rectangle 13">
            <a:extLst>
              <a:ext uri="{FF2B5EF4-FFF2-40B4-BE49-F238E27FC236}">
                <a16:creationId xmlns:a16="http://schemas.microsoft.com/office/drawing/2014/main" id="{884F012D-6CD6-46AF-A834-6B0CA9300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200" y="958898"/>
            <a:ext cx="10259738" cy="493390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73561C9A-5E3E-489F-991A-6C44464F73AC}"/>
              </a:ext>
            </a:extLst>
          </p:cNvPr>
          <p:cNvGraphicFramePr>
            <a:graphicFrameLocks noGrp="1"/>
          </p:cNvGraphicFramePr>
          <p:nvPr>
            <p:ph idx="1"/>
            <p:extLst>
              <p:ext uri="{D42A27DB-BD31-4B8C-83A1-F6EECF244321}">
                <p14:modId xmlns:p14="http://schemas.microsoft.com/office/powerpoint/2010/main" val="2007136900"/>
              </p:ext>
            </p:extLst>
          </p:nvPr>
        </p:nvGraphicFramePr>
        <p:xfrm>
          <a:off x="1792288" y="2578356"/>
          <a:ext cx="8624887" cy="2669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3173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EFC0AF-50BF-4454-AEF5-35D35C545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406"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566961-373D-7A4E-B3D5-7A656B125C7A}"/>
              </a:ext>
            </a:extLst>
          </p:cNvPr>
          <p:cNvSpPr>
            <a:spLocks noGrp="1"/>
          </p:cNvSpPr>
          <p:nvPr>
            <p:ph type="title"/>
          </p:nvPr>
        </p:nvSpPr>
        <p:spPr>
          <a:xfrm>
            <a:off x="1752600" y="2542605"/>
            <a:ext cx="8686800" cy="1772793"/>
          </a:xfrm>
          <a:solidFill>
            <a:srgbClr val="FFFFFF"/>
          </a:solidFill>
          <a:ln>
            <a:solidFill>
              <a:srgbClr val="404040"/>
            </a:solidFill>
          </a:ln>
        </p:spPr>
        <p:txBody>
          <a:bodyPr wrap="square">
            <a:normAutofit fontScale="90000"/>
          </a:bodyPr>
          <a:lstStyle/>
          <a:p>
            <a:r>
              <a:rPr lang="en-US" sz="4400" dirty="0"/>
              <a:t>what if my research question is about a “u”-shaped relationship?</a:t>
            </a:r>
          </a:p>
        </p:txBody>
      </p:sp>
      <p:sp>
        <p:nvSpPr>
          <p:cNvPr id="10" name="Rectangle 9">
            <a:extLst>
              <a:ext uri="{FF2B5EF4-FFF2-40B4-BE49-F238E27FC236}">
                <a16:creationId xmlns:a16="http://schemas.microsoft.com/office/drawing/2014/main" id="{F9738F50-86A3-2A44-BF76-12DD7C724CA6}"/>
              </a:ext>
            </a:extLst>
          </p:cNvPr>
          <p:cNvSpPr/>
          <p:nvPr/>
        </p:nvSpPr>
        <p:spPr>
          <a:xfrm>
            <a:off x="7061430" y="5294311"/>
            <a:ext cx="4175951" cy="584775"/>
          </a:xfrm>
          <a:prstGeom prst="rect">
            <a:avLst/>
          </a:prstGeom>
        </p:spPr>
        <p:txBody>
          <a:bodyPr wrap="none">
            <a:spAutoFit/>
          </a:bodyPr>
          <a:lstStyle/>
          <a:p>
            <a:r>
              <a:rPr lang="en-US" sz="3200" b="1" dirty="0"/>
              <a:t>Use the two-line test</a:t>
            </a:r>
          </a:p>
        </p:txBody>
      </p:sp>
      <p:sp>
        <p:nvSpPr>
          <p:cNvPr id="12" name="Oval 11">
            <a:extLst>
              <a:ext uri="{FF2B5EF4-FFF2-40B4-BE49-F238E27FC236}">
                <a16:creationId xmlns:a16="http://schemas.microsoft.com/office/drawing/2014/main" id="{28E1463A-8394-2148-B9D9-61040CE9A242}"/>
              </a:ext>
            </a:extLst>
          </p:cNvPr>
          <p:cNvSpPr/>
          <p:nvPr/>
        </p:nvSpPr>
        <p:spPr>
          <a:xfrm>
            <a:off x="373743" y="356903"/>
            <a:ext cx="1828800" cy="18288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Correct functional form</a:t>
            </a:r>
          </a:p>
        </p:txBody>
      </p:sp>
    </p:spTree>
    <p:extLst>
      <p:ext uri="{BB962C8B-B14F-4D97-AF65-F5344CB8AC3E}">
        <p14:creationId xmlns:p14="http://schemas.microsoft.com/office/powerpoint/2010/main" val="3955953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3F6068C-E505-1746-AB11-7C4E7698FA1B}"/>
              </a:ext>
            </a:extLst>
          </p:cNvPr>
          <p:cNvPicPr>
            <a:picLocks noChangeAspect="1"/>
          </p:cNvPicPr>
          <p:nvPr/>
        </p:nvPicPr>
        <p:blipFill>
          <a:blip r:embed="rId3"/>
          <a:stretch>
            <a:fillRect/>
          </a:stretch>
        </p:blipFill>
        <p:spPr>
          <a:xfrm>
            <a:off x="2438400" y="375637"/>
            <a:ext cx="7315200" cy="6106727"/>
          </a:xfrm>
          <a:prstGeom prst="rect">
            <a:avLst/>
          </a:prstGeom>
        </p:spPr>
      </p:pic>
    </p:spTree>
    <p:extLst>
      <p:ext uri="{BB962C8B-B14F-4D97-AF65-F5344CB8AC3E}">
        <p14:creationId xmlns:p14="http://schemas.microsoft.com/office/powerpoint/2010/main" val="1814296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10F483-CDE9-5141-B003-576C63F7964B}"/>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500"/>
              <a:t>What if my research question is about individual differences across time or conditions?</a:t>
            </a:r>
          </a:p>
        </p:txBody>
      </p:sp>
      <p:pic>
        <p:nvPicPr>
          <p:cNvPr id="6" name="Graphic 5" descr="Research">
            <a:extLst>
              <a:ext uri="{FF2B5EF4-FFF2-40B4-BE49-F238E27FC236}">
                <a16:creationId xmlns:a16="http://schemas.microsoft.com/office/drawing/2014/main" id="{338652F5-0846-440D-BB73-0D596B3F5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1581" y="640080"/>
            <a:ext cx="5263134" cy="5263134"/>
          </a:xfrm>
          <a:prstGeom prst="rect">
            <a:avLst/>
          </a:prstGeom>
        </p:spPr>
      </p:pic>
      <p:sp>
        <p:nvSpPr>
          <p:cNvPr id="3" name="TextBox 2">
            <a:extLst>
              <a:ext uri="{FF2B5EF4-FFF2-40B4-BE49-F238E27FC236}">
                <a16:creationId xmlns:a16="http://schemas.microsoft.com/office/drawing/2014/main" id="{62438A34-1E59-414B-AAB7-F8C58912A41D}"/>
              </a:ext>
            </a:extLst>
          </p:cNvPr>
          <p:cNvSpPr txBox="1"/>
          <p:nvPr/>
        </p:nvSpPr>
        <p:spPr>
          <a:xfrm>
            <a:off x="804672" y="4245002"/>
            <a:ext cx="3564128" cy="1200329"/>
          </a:xfrm>
          <a:prstGeom prst="rect">
            <a:avLst/>
          </a:prstGeom>
          <a:noFill/>
        </p:spPr>
        <p:txBody>
          <a:bodyPr wrap="square" rtlCol="0">
            <a:spAutoFit/>
          </a:bodyPr>
          <a:lstStyle/>
          <a:p>
            <a:r>
              <a:rPr lang="en-US" sz="2400" b="1" dirty="0"/>
              <a:t>Use repeated measures contrasts or </a:t>
            </a:r>
            <a:r>
              <a:rPr lang="en-US" sz="2400" b="1" dirty="0">
                <a:solidFill>
                  <a:srgbClr val="C00000"/>
                </a:solidFill>
              </a:rPr>
              <a:t>linear mixed effects models</a:t>
            </a:r>
          </a:p>
        </p:txBody>
      </p:sp>
      <p:sp>
        <p:nvSpPr>
          <p:cNvPr id="7" name="Oval 6">
            <a:extLst>
              <a:ext uri="{FF2B5EF4-FFF2-40B4-BE49-F238E27FC236}">
                <a16:creationId xmlns:a16="http://schemas.microsoft.com/office/drawing/2014/main" id="{E92B309C-9212-A642-B1C8-9B2C80DE7B8B}"/>
              </a:ext>
            </a:extLst>
          </p:cNvPr>
          <p:cNvSpPr/>
          <p:nvPr/>
        </p:nvSpPr>
        <p:spPr>
          <a:xfrm>
            <a:off x="10017441" y="458503"/>
            <a:ext cx="1828800" cy="182880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No omitted influences</a:t>
            </a:r>
          </a:p>
        </p:txBody>
      </p:sp>
    </p:spTree>
    <p:extLst>
      <p:ext uri="{BB962C8B-B14F-4D97-AF65-F5344CB8AC3E}">
        <p14:creationId xmlns:p14="http://schemas.microsoft.com/office/powerpoint/2010/main" val="38864321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AFBB67-2575-4F5A-96CF-CD2EB02A1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354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EC5385E-D1D3-884D-B8E5-6FDD1FA24165}"/>
              </a:ext>
            </a:extLst>
          </p:cNvPr>
          <p:cNvPicPr>
            <a:picLocks noChangeAspect="1"/>
          </p:cNvPicPr>
          <p:nvPr/>
        </p:nvPicPr>
        <p:blipFill>
          <a:blip r:embed="rId3"/>
          <a:stretch>
            <a:fillRect/>
          </a:stretch>
        </p:blipFill>
        <p:spPr>
          <a:xfrm>
            <a:off x="668238" y="1095507"/>
            <a:ext cx="6827107" cy="4352280"/>
          </a:xfrm>
          <a:prstGeom prst="rect">
            <a:avLst/>
          </a:prstGeom>
        </p:spPr>
      </p:pic>
      <p:sp>
        <p:nvSpPr>
          <p:cNvPr id="5" name="Rectangle 4">
            <a:extLst>
              <a:ext uri="{FF2B5EF4-FFF2-40B4-BE49-F238E27FC236}">
                <a16:creationId xmlns:a16="http://schemas.microsoft.com/office/drawing/2014/main" id="{B891E94F-9845-5D4E-A9FD-D95BC91F2089}"/>
              </a:ext>
            </a:extLst>
          </p:cNvPr>
          <p:cNvSpPr/>
          <p:nvPr/>
        </p:nvSpPr>
        <p:spPr>
          <a:xfrm>
            <a:off x="8135425" y="2385637"/>
            <a:ext cx="3962400" cy="2086725"/>
          </a:xfrm>
          <a:prstGeom prst="rect">
            <a:avLst/>
          </a:prstGeom>
        </p:spPr>
        <p:txBody>
          <a:bodyPr wrap="square">
            <a:spAutoFit/>
          </a:bodyPr>
          <a:lstStyle/>
          <a:p>
            <a:pPr algn="ctr">
              <a:lnSpc>
                <a:spcPct val="90000"/>
              </a:lnSpc>
              <a:spcBef>
                <a:spcPct val="0"/>
              </a:spcBef>
              <a:spcAft>
                <a:spcPts val="600"/>
              </a:spcAft>
            </a:pPr>
            <a:r>
              <a:rPr lang="en-US" sz="2400" b="1" cap="all" spc="200" dirty="0">
                <a:solidFill>
                  <a:srgbClr val="262626"/>
                </a:solidFill>
              </a:rPr>
              <a:t>Your model should account for individual patterns (</a:t>
            </a:r>
            <a:r>
              <a:rPr lang="en-US" sz="2400" b="1" cap="all" spc="200" dirty="0">
                <a:solidFill>
                  <a:srgbClr val="C00000"/>
                </a:solidFill>
              </a:rPr>
              <a:t>slopes</a:t>
            </a:r>
            <a:r>
              <a:rPr lang="en-US" sz="2400" b="1" cap="all" spc="200" dirty="0">
                <a:solidFill>
                  <a:srgbClr val="262626"/>
                </a:solidFill>
              </a:rPr>
              <a:t>) and averages (</a:t>
            </a:r>
            <a:r>
              <a:rPr lang="en-US" sz="2400" b="1" cap="all" spc="200" dirty="0">
                <a:solidFill>
                  <a:schemeClr val="accent1"/>
                </a:solidFill>
              </a:rPr>
              <a:t>intercepts</a:t>
            </a:r>
            <a:r>
              <a:rPr lang="en-US" sz="2400" b="1" cap="all" spc="200" dirty="0">
                <a:solidFill>
                  <a:srgbClr val="262626"/>
                </a:solidFill>
              </a:rPr>
              <a:t>)</a:t>
            </a:r>
          </a:p>
        </p:txBody>
      </p:sp>
    </p:spTree>
    <p:extLst>
      <p:ext uri="{BB962C8B-B14F-4D97-AF65-F5344CB8AC3E}">
        <p14:creationId xmlns:p14="http://schemas.microsoft.com/office/powerpoint/2010/main" val="3553750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797A-D6EE-D94F-B923-B550D845912B}"/>
              </a:ext>
            </a:extLst>
          </p:cNvPr>
          <p:cNvSpPr>
            <a:spLocks noGrp="1"/>
          </p:cNvSpPr>
          <p:nvPr>
            <p:ph type="title"/>
          </p:nvPr>
        </p:nvSpPr>
        <p:spPr>
          <a:xfrm>
            <a:off x="965198" y="2474895"/>
            <a:ext cx="6212764" cy="1908215"/>
          </a:xfrm>
          <a:noFill/>
          <a:ln>
            <a:solidFill>
              <a:schemeClr val="tx1"/>
            </a:solidFill>
          </a:ln>
        </p:spPr>
        <p:txBody>
          <a:bodyPr vert="horz" wrap="square" lIns="274320" tIns="182880" rIns="274320" bIns="182880" rtlCol="0" anchor="ctr" anchorCtr="1">
            <a:normAutofit/>
          </a:bodyPr>
          <a:lstStyle/>
          <a:p>
            <a:r>
              <a:rPr lang="en-US" sz="3100" dirty="0">
                <a:solidFill>
                  <a:schemeClr val="tx1"/>
                </a:solidFill>
              </a:rPr>
              <a:t>What makes a good test?</a:t>
            </a:r>
            <a:br>
              <a:rPr lang="en-US" sz="3100" dirty="0">
                <a:solidFill>
                  <a:schemeClr val="tx1"/>
                </a:solidFill>
              </a:rPr>
            </a:br>
            <a:r>
              <a:rPr lang="en-US" sz="3100" dirty="0">
                <a:solidFill>
                  <a:schemeClr val="accent1"/>
                </a:solidFill>
              </a:rPr>
              <a:t>theoretical perspective</a:t>
            </a:r>
          </a:p>
        </p:txBody>
      </p:sp>
      <p:sp>
        <p:nvSpPr>
          <p:cNvPr id="8" name="Rectangle 7">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DB03C5-6392-2945-9D18-DB5F57F570D7}"/>
              </a:ext>
            </a:extLst>
          </p:cNvPr>
          <p:cNvSpPr>
            <a:spLocks noGrp="1"/>
          </p:cNvSpPr>
          <p:nvPr>
            <p:ph idx="1"/>
          </p:nvPr>
        </p:nvSpPr>
        <p:spPr>
          <a:xfrm>
            <a:off x="8533732" y="2173266"/>
            <a:ext cx="3254408" cy="2511468"/>
          </a:xfrm>
        </p:spPr>
        <p:txBody>
          <a:bodyPr vert="horz" lIns="91440" tIns="45720" rIns="91440" bIns="45720" rtlCol="0" anchor="ctr">
            <a:normAutofit fontScale="92500" lnSpcReduction="20000"/>
          </a:bodyPr>
          <a:lstStyle/>
          <a:p>
            <a:pPr marL="0" indent="0">
              <a:buNone/>
            </a:pPr>
            <a:r>
              <a:rPr lang="en-US" sz="3200" dirty="0">
                <a:solidFill>
                  <a:schemeClr val="tx2">
                    <a:lumMod val="90000"/>
                  </a:schemeClr>
                </a:solidFill>
              </a:rPr>
              <a:t>Good tests stem from </a:t>
            </a:r>
            <a:r>
              <a:rPr lang="en-US" sz="3200" dirty="0">
                <a:solidFill>
                  <a:srgbClr val="C00000"/>
                </a:solidFill>
              </a:rPr>
              <a:t>good study design</a:t>
            </a:r>
            <a:endParaRPr lang="en-US" sz="3200" dirty="0">
              <a:solidFill>
                <a:schemeClr val="tx2">
                  <a:lumMod val="90000"/>
                </a:schemeClr>
              </a:solidFill>
            </a:endParaRPr>
          </a:p>
          <a:p>
            <a:pPr marL="0" indent="0">
              <a:buNone/>
            </a:pPr>
            <a:r>
              <a:rPr lang="en-US" sz="3200" dirty="0">
                <a:solidFill>
                  <a:schemeClr val="tx2">
                    <a:lumMod val="90000"/>
                  </a:schemeClr>
                </a:solidFill>
              </a:rPr>
              <a:t>Their results clearly (dis)confirm </a:t>
            </a:r>
            <a:r>
              <a:rPr lang="en-US" sz="3200" dirty="0">
                <a:solidFill>
                  <a:srgbClr val="C00000"/>
                </a:solidFill>
              </a:rPr>
              <a:t>specific predictions</a:t>
            </a:r>
          </a:p>
        </p:txBody>
      </p:sp>
    </p:spTree>
    <p:extLst>
      <p:ext uri="{BB962C8B-B14F-4D97-AF65-F5344CB8AC3E}">
        <p14:creationId xmlns:p14="http://schemas.microsoft.com/office/powerpoint/2010/main" val="239927104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62D0-BAB7-1646-BB26-29CBA3396A6D}"/>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sz="2400" dirty="0"/>
              <a:t>What makes a good test?</a:t>
            </a:r>
            <a:br>
              <a:rPr lang="en-US" sz="2400" dirty="0"/>
            </a:br>
            <a:r>
              <a:rPr lang="en-US" sz="2400" dirty="0">
                <a:solidFill>
                  <a:srgbClr val="C00000"/>
                </a:solidFill>
              </a:rPr>
              <a:t>statistical perspective</a:t>
            </a:r>
          </a:p>
        </p:txBody>
      </p:sp>
      <p:sp>
        <p:nvSpPr>
          <p:cNvPr id="8" name="Rectangle 7">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E31C640-8AD8-B24E-A338-B667231A2412}"/>
              </a:ext>
            </a:extLst>
          </p:cNvPr>
          <p:cNvSpPr>
            <a:spLocks noGrp="1"/>
          </p:cNvSpPr>
          <p:nvPr>
            <p:ph idx="1"/>
          </p:nvPr>
        </p:nvSpPr>
        <p:spPr>
          <a:xfrm>
            <a:off x="8129873" y="2173266"/>
            <a:ext cx="3657119" cy="2511468"/>
          </a:xfrm>
        </p:spPr>
        <p:txBody>
          <a:bodyPr vert="horz" lIns="91440" tIns="45720" rIns="91440" bIns="45720" rtlCol="0" anchor="ctr">
            <a:normAutofit/>
          </a:bodyPr>
          <a:lstStyle/>
          <a:p>
            <a:pPr marL="0" indent="0" algn="ctr">
              <a:buNone/>
            </a:pPr>
            <a:r>
              <a:rPr lang="en-US" sz="2400" b="1" dirty="0">
                <a:solidFill>
                  <a:schemeClr val="bg1">
                    <a:lumMod val="75000"/>
                    <a:lumOff val="25000"/>
                  </a:schemeClr>
                </a:solidFill>
              </a:rPr>
              <a:t>Good tests make practical assumptions about the kinds of data they are applied to.</a:t>
            </a:r>
          </a:p>
        </p:txBody>
      </p:sp>
    </p:spTree>
    <p:extLst>
      <p:ext uri="{BB962C8B-B14F-4D97-AF65-F5344CB8AC3E}">
        <p14:creationId xmlns:p14="http://schemas.microsoft.com/office/powerpoint/2010/main" val="21589138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499A6-7CB0-154D-8E32-2CC734470AC8}"/>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1800">
                <a:solidFill>
                  <a:schemeClr val="bg1"/>
                </a:solidFill>
              </a:rPr>
              <a:t>You have a research question—what study design best answers it?</a:t>
            </a:r>
          </a:p>
        </p:txBody>
      </p:sp>
      <p:graphicFrame>
        <p:nvGraphicFramePr>
          <p:cNvPr id="5" name="Content Placeholder 2">
            <a:extLst>
              <a:ext uri="{FF2B5EF4-FFF2-40B4-BE49-F238E27FC236}">
                <a16:creationId xmlns:a16="http://schemas.microsoft.com/office/drawing/2014/main" id="{4E2E17EA-0574-4B9C-BDE5-2B10624D5743}"/>
              </a:ext>
            </a:extLst>
          </p:cNvPr>
          <p:cNvGraphicFramePr>
            <a:graphicFrameLocks noGrp="1"/>
          </p:cNvGraphicFramePr>
          <p:nvPr>
            <p:ph idx="1"/>
            <p:extLst>
              <p:ext uri="{D42A27DB-BD31-4B8C-83A1-F6EECF244321}">
                <p14:modId xmlns:p14="http://schemas.microsoft.com/office/powerpoint/2010/main" val="3941463490"/>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485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DCAEA5-8C4C-C245-A9E0-8D05E73DFFF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B4A07B7-54DD-E247-BCEA-A91729859C8A}"/>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AF0A5A60-BD90-8D48-9968-92EEC433CF9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A6FF22BA-8B00-1842-9DDC-8CE6317BFEB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4B5F781-2D36-694E-94E3-5052C2411CF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427971CF-2262-AB4A-AAA5-5655B308BED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2943643-7E2A-EE43-8645-85D3553F308B}"/>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500" dirty="0"/>
              <a:t>along what dimensions do people distinguish among social groups in the united states?</a:t>
            </a:r>
          </a:p>
        </p:txBody>
      </p:sp>
      <p:pic>
        <p:nvPicPr>
          <p:cNvPr id="8" name="Graphic 7" descr="Team">
            <a:extLst>
              <a:ext uri="{FF2B5EF4-FFF2-40B4-BE49-F238E27FC236}">
                <a16:creationId xmlns:a16="http://schemas.microsoft.com/office/drawing/2014/main" id="{54B2AEF6-3CDE-4FF0-A04B-BF03546103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1581" y="640080"/>
            <a:ext cx="5263134" cy="5263134"/>
          </a:xfrm>
          <a:prstGeom prst="rect">
            <a:avLst/>
          </a:prstGeom>
        </p:spPr>
      </p:pic>
      <p:sp>
        <p:nvSpPr>
          <p:cNvPr id="7" name="Rectangle 6">
            <a:extLst>
              <a:ext uri="{FF2B5EF4-FFF2-40B4-BE49-F238E27FC236}">
                <a16:creationId xmlns:a16="http://schemas.microsoft.com/office/drawing/2014/main" id="{00C7D6C3-08DA-1541-82C4-11588910F9B6}"/>
              </a:ext>
            </a:extLst>
          </p:cNvPr>
          <p:cNvSpPr/>
          <p:nvPr/>
        </p:nvSpPr>
        <p:spPr>
          <a:xfrm>
            <a:off x="804671" y="4032664"/>
            <a:ext cx="2359442" cy="1569660"/>
          </a:xfrm>
          <a:prstGeom prst="rect">
            <a:avLst/>
          </a:prstGeom>
        </p:spPr>
        <p:txBody>
          <a:bodyPr wrap="square">
            <a:spAutoFit/>
          </a:bodyPr>
          <a:lstStyle/>
          <a:p>
            <a:r>
              <a:rPr lang="en-US" sz="2400" dirty="0"/>
              <a:t>“The ABC of stereotypes about groups” </a:t>
            </a:r>
            <a:r>
              <a:rPr lang="en-US" sz="2400" dirty="0">
                <a:solidFill>
                  <a:srgbClr val="C00000"/>
                </a:solidFill>
              </a:rPr>
              <a:t>Koch et al., 2016 </a:t>
            </a:r>
          </a:p>
        </p:txBody>
      </p:sp>
      <p:sp>
        <p:nvSpPr>
          <p:cNvPr id="12" name="Rectangle 11">
            <a:extLst>
              <a:ext uri="{FF2B5EF4-FFF2-40B4-BE49-F238E27FC236}">
                <a16:creationId xmlns:a16="http://schemas.microsoft.com/office/drawing/2014/main" id="{C7AB6B29-68A3-F54B-AEAE-EFA219D47E0D}"/>
              </a:ext>
            </a:extLst>
          </p:cNvPr>
          <p:cNvSpPr/>
          <p:nvPr/>
        </p:nvSpPr>
        <p:spPr>
          <a:xfrm>
            <a:off x="233026" y="232940"/>
            <a:ext cx="1871544" cy="646331"/>
          </a:xfrm>
          <a:prstGeom prst="rect">
            <a:avLst/>
          </a:prstGeom>
        </p:spPr>
        <p:txBody>
          <a:bodyPr wrap="square">
            <a:spAutoFit/>
          </a:bodyPr>
          <a:lstStyle/>
          <a:p>
            <a:r>
              <a:rPr lang="en-US" sz="3600" dirty="0"/>
              <a:t>Example</a:t>
            </a:r>
            <a:endParaRPr lang="en-US" sz="3600" dirty="0">
              <a:solidFill>
                <a:srgbClr val="C00000"/>
              </a:solidFill>
            </a:endParaRPr>
          </a:p>
        </p:txBody>
      </p:sp>
    </p:spTree>
    <p:extLst>
      <p:ext uri="{BB962C8B-B14F-4D97-AF65-F5344CB8AC3E}">
        <p14:creationId xmlns:p14="http://schemas.microsoft.com/office/powerpoint/2010/main" val="3763707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6F7B5E7C-4F62-644B-BA90-77E0DC408332}"/>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200"/>
              <a:t>They asked people to list social groups in the U.S.</a:t>
            </a:r>
          </a:p>
        </p:txBody>
      </p:sp>
      <p:pic>
        <p:nvPicPr>
          <p:cNvPr id="6" name="Picture 5">
            <a:extLst>
              <a:ext uri="{FF2B5EF4-FFF2-40B4-BE49-F238E27FC236}">
                <a16:creationId xmlns:a16="http://schemas.microsoft.com/office/drawing/2014/main" id="{35455219-420A-604A-892C-70EC7CAF1C27}"/>
              </a:ext>
            </a:extLst>
          </p:cNvPr>
          <p:cNvPicPr>
            <a:picLocks noChangeAspect="1"/>
          </p:cNvPicPr>
          <p:nvPr/>
        </p:nvPicPr>
        <p:blipFill>
          <a:blip r:embed="rId2"/>
          <a:stretch>
            <a:fillRect/>
          </a:stretch>
        </p:blipFill>
        <p:spPr>
          <a:xfrm>
            <a:off x="5294376" y="1014461"/>
            <a:ext cx="6257544" cy="4514371"/>
          </a:xfrm>
          <a:prstGeom prst="rect">
            <a:avLst/>
          </a:prstGeom>
        </p:spPr>
      </p:pic>
    </p:spTree>
    <p:extLst>
      <p:ext uri="{BB962C8B-B14F-4D97-AF65-F5344CB8AC3E}">
        <p14:creationId xmlns:p14="http://schemas.microsoft.com/office/powerpoint/2010/main" val="3469392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AD0FD2-AF9A-4626-A717-49B022352D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9295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C33AD2-F1D2-1947-BE9B-4BA11AED4FB9}"/>
              </a:ext>
            </a:extLst>
          </p:cNvPr>
          <p:cNvSpPr>
            <a:spLocks noGrp="1"/>
          </p:cNvSpPr>
          <p:nvPr>
            <p:ph type="title"/>
          </p:nvPr>
        </p:nvSpPr>
        <p:spPr>
          <a:xfrm>
            <a:off x="804672" y="2386744"/>
            <a:ext cx="4486656" cy="1645920"/>
          </a:xfrm>
        </p:spPr>
        <p:txBody>
          <a:bodyPr vert="horz" lIns="274320" tIns="182880" rIns="274320" bIns="182880" rtlCol="0" anchor="ctr" anchorCtr="1">
            <a:normAutofit/>
          </a:bodyPr>
          <a:lstStyle/>
          <a:p>
            <a:r>
              <a:rPr lang="en-US" sz="1800"/>
              <a:t>And then they had separate people (1) categorize them on similarity and (2) rate them on theoretical dimensions</a:t>
            </a:r>
          </a:p>
        </p:txBody>
      </p:sp>
      <p:sp useBgFill="1">
        <p:nvSpPr>
          <p:cNvPr id="20" name="Rectangle 10">
            <a:extLst>
              <a:ext uri="{FF2B5EF4-FFF2-40B4-BE49-F238E27FC236}">
                <a16:creationId xmlns:a16="http://schemas.microsoft.com/office/drawing/2014/main" id="{639AF048-01BF-4742-B8D3-428C27C15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F7BBE92-6E29-A146-BDE8-5C08D173CB79}"/>
              </a:ext>
            </a:extLst>
          </p:cNvPr>
          <p:cNvPicPr>
            <a:picLocks noChangeAspect="1"/>
          </p:cNvPicPr>
          <p:nvPr/>
        </p:nvPicPr>
        <p:blipFill>
          <a:blip r:embed="rId3"/>
          <a:stretch>
            <a:fillRect/>
          </a:stretch>
        </p:blipFill>
        <p:spPr>
          <a:xfrm>
            <a:off x="6780644" y="640080"/>
            <a:ext cx="4723662" cy="5263134"/>
          </a:xfrm>
          <a:prstGeom prst="rect">
            <a:avLst/>
          </a:prstGeom>
        </p:spPr>
      </p:pic>
      <p:sp>
        <p:nvSpPr>
          <p:cNvPr id="5" name="TextBox 4">
            <a:extLst>
              <a:ext uri="{FF2B5EF4-FFF2-40B4-BE49-F238E27FC236}">
                <a16:creationId xmlns:a16="http://schemas.microsoft.com/office/drawing/2014/main" id="{02F97134-F060-494A-B2D5-B33D25DD8D56}"/>
              </a:ext>
            </a:extLst>
          </p:cNvPr>
          <p:cNvSpPr txBox="1"/>
          <p:nvPr/>
        </p:nvSpPr>
        <p:spPr>
          <a:xfrm>
            <a:off x="861705" y="4253383"/>
            <a:ext cx="4546602" cy="1631216"/>
          </a:xfrm>
          <a:prstGeom prst="rect">
            <a:avLst/>
          </a:prstGeom>
          <a:noFill/>
        </p:spPr>
        <p:txBody>
          <a:bodyPr wrap="square" rtlCol="0">
            <a:spAutoFit/>
          </a:bodyPr>
          <a:lstStyle/>
          <a:p>
            <a:r>
              <a:rPr lang="en-US" sz="2000" b="1" u="sng" dirty="0"/>
              <a:t>Participants</a:t>
            </a:r>
            <a:r>
              <a:rPr lang="en-US" sz="2000" b="1" dirty="0"/>
              <a:t> listed the groups</a:t>
            </a:r>
          </a:p>
          <a:p>
            <a:r>
              <a:rPr lang="en-US" sz="2000" b="1" u="sng" dirty="0"/>
              <a:t>Participants</a:t>
            </a:r>
            <a:r>
              <a:rPr lang="en-US" sz="2000" b="1" dirty="0"/>
              <a:t> used their own dimensions</a:t>
            </a:r>
          </a:p>
          <a:p>
            <a:r>
              <a:rPr lang="en-US" sz="2000" b="1" dirty="0"/>
              <a:t>Only </a:t>
            </a:r>
            <a:r>
              <a:rPr lang="en-US" sz="2000" b="1" u="sng" dirty="0"/>
              <a:t>later</a:t>
            </a:r>
            <a:r>
              <a:rPr lang="en-US" sz="2000" b="1" dirty="0"/>
              <a:t> did researchers interpret dimensions</a:t>
            </a:r>
          </a:p>
        </p:txBody>
      </p:sp>
      <p:sp>
        <p:nvSpPr>
          <p:cNvPr id="6" name="TextBox 5">
            <a:extLst>
              <a:ext uri="{FF2B5EF4-FFF2-40B4-BE49-F238E27FC236}">
                <a16:creationId xmlns:a16="http://schemas.microsoft.com/office/drawing/2014/main" id="{317FEA28-2C45-3448-A9E9-D2AE5A1CE27B}"/>
              </a:ext>
            </a:extLst>
          </p:cNvPr>
          <p:cNvSpPr txBox="1"/>
          <p:nvPr/>
        </p:nvSpPr>
        <p:spPr>
          <a:xfrm>
            <a:off x="500233" y="6105318"/>
            <a:ext cx="5092484" cy="461665"/>
          </a:xfrm>
          <a:prstGeom prst="rect">
            <a:avLst/>
          </a:prstGeom>
          <a:noFill/>
        </p:spPr>
        <p:txBody>
          <a:bodyPr wrap="none" rtlCol="0">
            <a:spAutoFit/>
          </a:bodyPr>
          <a:lstStyle/>
          <a:p>
            <a:r>
              <a:rPr lang="en-US" sz="2400" b="1" dirty="0">
                <a:solidFill>
                  <a:srgbClr val="C00000"/>
                </a:solidFill>
              </a:rPr>
              <a:t>Participant-driven research design</a:t>
            </a:r>
          </a:p>
        </p:txBody>
      </p:sp>
    </p:spTree>
    <p:extLst>
      <p:ext uri="{BB962C8B-B14F-4D97-AF65-F5344CB8AC3E}">
        <p14:creationId xmlns:p14="http://schemas.microsoft.com/office/powerpoint/2010/main" val="3216231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8D508C-A317-451C-AB61-8A699E357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406"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5CE9F6-FB9E-1043-9198-E715E0623B0A}"/>
              </a:ext>
            </a:extLst>
          </p:cNvPr>
          <p:cNvSpPr>
            <a:spLocks noGrp="1"/>
          </p:cNvSpPr>
          <p:nvPr>
            <p:ph type="title"/>
          </p:nvPr>
        </p:nvSpPr>
        <p:spPr>
          <a:xfrm>
            <a:off x="1600200" y="2567226"/>
            <a:ext cx="8991600" cy="1723549"/>
          </a:xfrm>
        </p:spPr>
        <p:txBody>
          <a:bodyPr vert="horz" lIns="274320" tIns="182880" rIns="274320" bIns="182880" rtlCol="0" anchor="ctr" anchorCtr="1">
            <a:normAutofit/>
          </a:bodyPr>
          <a:lstStyle/>
          <a:p>
            <a:r>
              <a:rPr lang="en-US" sz="3400"/>
              <a:t>To Improve replication, generate more representative stimuli</a:t>
            </a:r>
          </a:p>
        </p:txBody>
      </p:sp>
    </p:spTree>
    <p:extLst>
      <p:ext uri="{BB962C8B-B14F-4D97-AF65-F5344CB8AC3E}">
        <p14:creationId xmlns:p14="http://schemas.microsoft.com/office/powerpoint/2010/main" val="1600124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A8208C-0591-6A4B-9B25-DB20C3ED1369}"/>
              </a:ext>
            </a:extLst>
          </p:cNvPr>
          <p:cNvSpPr>
            <a:spLocks noGrp="1"/>
          </p:cNvSpPr>
          <p:nvPr>
            <p:ph type="title"/>
          </p:nvPr>
        </p:nvSpPr>
        <p:spPr>
          <a:xfrm>
            <a:off x="225770" y="2472436"/>
            <a:ext cx="4202757" cy="2370328"/>
          </a:xfrm>
        </p:spPr>
        <p:txBody>
          <a:bodyPr vert="horz" lIns="274320" tIns="182880" rIns="274320" bIns="182880" rtlCol="0" anchor="ctr" anchorCtr="1">
            <a:normAutofit/>
          </a:bodyPr>
          <a:lstStyle/>
          <a:p>
            <a:r>
              <a:rPr lang="en-US" sz="1800" b="1" dirty="0">
                <a:solidFill>
                  <a:srgbClr val="C00000"/>
                </a:solidFill>
              </a:rPr>
              <a:t>Specific predictions </a:t>
            </a:r>
            <a:r>
              <a:rPr lang="en-US" sz="1800" b="1" dirty="0"/>
              <a:t>and </a:t>
            </a:r>
            <a:r>
              <a:rPr lang="en-US" sz="1800" b="1" dirty="0">
                <a:solidFill>
                  <a:srgbClr val="C00000"/>
                </a:solidFill>
              </a:rPr>
              <a:t>tailored designs </a:t>
            </a:r>
            <a:r>
              <a:rPr lang="en-US" sz="1800" b="1" dirty="0"/>
              <a:t>make better tests and improve replication </a:t>
            </a:r>
          </a:p>
        </p:txBody>
      </p:sp>
      <p:pic>
        <p:nvPicPr>
          <p:cNvPr id="6" name="Graphic 5" descr="Bullseye">
            <a:extLst>
              <a:ext uri="{FF2B5EF4-FFF2-40B4-BE49-F238E27FC236}">
                <a16:creationId xmlns:a16="http://schemas.microsoft.com/office/drawing/2014/main" id="{6C7EEBF5-6CD7-431C-BC8E-A299BF0AF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1581" y="640080"/>
            <a:ext cx="5263134" cy="5263134"/>
          </a:xfrm>
          <a:prstGeom prst="rect">
            <a:avLst/>
          </a:prstGeom>
        </p:spPr>
      </p:pic>
    </p:spTree>
    <p:extLst>
      <p:ext uri="{BB962C8B-B14F-4D97-AF65-F5344CB8AC3E}">
        <p14:creationId xmlns:p14="http://schemas.microsoft.com/office/powerpoint/2010/main" val="2666070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E57D74-0E8D-D547-868D-34609FE01E60}"/>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dirty="0" err="1"/>
              <a:t>takeways</a:t>
            </a:r>
            <a:endParaRPr lang="en-US" dirty="0"/>
          </a:p>
        </p:txBody>
      </p:sp>
      <p:sp useBgFill="1">
        <p:nvSpPr>
          <p:cNvPr id="12" name="Rectangle 11">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7D1F415-933B-4019-9A68-9B32B25A10A2}"/>
              </a:ext>
            </a:extLst>
          </p:cNvPr>
          <p:cNvGraphicFramePr>
            <a:graphicFrameLocks noGrp="1"/>
          </p:cNvGraphicFramePr>
          <p:nvPr>
            <p:ph idx="1"/>
            <p:extLst>
              <p:ext uri="{D42A27DB-BD31-4B8C-83A1-F6EECF244321}">
                <p14:modId xmlns:p14="http://schemas.microsoft.com/office/powerpoint/2010/main" val="3689311510"/>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8666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4A9FD-658E-6941-AE49-4BC9CE62A9A6}"/>
              </a:ext>
            </a:extLst>
          </p:cNvPr>
          <p:cNvSpPr>
            <a:spLocks noGrp="1"/>
          </p:cNvSpPr>
          <p:nvPr>
            <p:ph type="title"/>
          </p:nvPr>
        </p:nvSpPr>
        <p:spPr>
          <a:xfrm>
            <a:off x="537563" y="2900210"/>
            <a:ext cx="3610691" cy="1071062"/>
          </a:xfrm>
          <a:solidFill>
            <a:schemeClr val="bg1">
              <a:alpha val="50000"/>
            </a:schemeClr>
          </a:solidFill>
          <a:ln>
            <a:solidFill>
              <a:schemeClr val="tx1">
                <a:lumMod val="85000"/>
                <a:lumOff val="15000"/>
              </a:schemeClr>
            </a:solidFill>
          </a:ln>
        </p:spPr>
        <p:txBody>
          <a:bodyPr>
            <a:normAutofit/>
          </a:bodyPr>
          <a:lstStyle/>
          <a:p>
            <a:r>
              <a:rPr lang="en-US" sz="2400">
                <a:solidFill>
                  <a:schemeClr val="tx1">
                    <a:lumMod val="95000"/>
                    <a:lumOff val="5000"/>
                  </a:schemeClr>
                </a:solidFill>
              </a:rPr>
              <a:t>resources</a:t>
            </a:r>
          </a:p>
        </p:txBody>
      </p:sp>
      <p:sp>
        <p:nvSpPr>
          <p:cNvPr id="8" name="Rectangle 7">
            <a:extLst>
              <a:ext uri="{FF2B5EF4-FFF2-40B4-BE49-F238E27FC236}">
                <a16:creationId xmlns:a16="http://schemas.microsoft.com/office/drawing/2014/main" id="{329C095C-3AB6-49D8-9436-3672566FE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F5C479-A353-C449-888B-C086382A9893}"/>
              </a:ext>
            </a:extLst>
          </p:cNvPr>
          <p:cNvSpPr>
            <a:spLocks noGrp="1"/>
          </p:cNvSpPr>
          <p:nvPr>
            <p:ph idx="1"/>
          </p:nvPr>
        </p:nvSpPr>
        <p:spPr>
          <a:xfrm>
            <a:off x="5297763" y="973600"/>
            <a:ext cx="5826919" cy="4924280"/>
          </a:xfrm>
        </p:spPr>
        <p:txBody>
          <a:bodyPr anchor="ctr">
            <a:normAutofit lnSpcReduction="10000"/>
          </a:bodyPr>
          <a:lstStyle/>
          <a:p>
            <a:pPr marL="0" indent="0">
              <a:buNone/>
            </a:pPr>
            <a:r>
              <a:rPr lang="en-US" sz="2400" u="sng" dirty="0">
                <a:solidFill>
                  <a:schemeClr val="bg1"/>
                </a:solidFill>
              </a:rPr>
              <a:t>Welch t-test</a:t>
            </a:r>
          </a:p>
          <a:p>
            <a:pPr marL="0" indent="0">
              <a:buNone/>
            </a:pPr>
            <a:r>
              <a:rPr lang="en-US" sz="2400" b="1" dirty="0">
                <a:solidFill>
                  <a:schemeClr val="bg1"/>
                </a:solidFill>
              </a:rPr>
              <a:t>SPSS: </a:t>
            </a:r>
            <a:r>
              <a:rPr lang="en-US" sz="2400" dirty="0">
                <a:solidFill>
                  <a:schemeClr val="bg1"/>
                </a:solidFill>
              </a:rPr>
              <a:t>ONEWAY command (</a:t>
            </a:r>
            <a:r>
              <a:rPr lang="en-US" sz="2400" dirty="0">
                <a:solidFill>
                  <a:schemeClr val="bg1"/>
                </a:solidFill>
                <a:hlinkClick r:id="rId2"/>
              </a:rPr>
              <a:t>IBM overview</a:t>
            </a:r>
            <a:r>
              <a:rPr lang="en-US" sz="2400" dirty="0">
                <a:solidFill>
                  <a:schemeClr val="bg1"/>
                </a:solidFill>
              </a:rPr>
              <a:t>)</a:t>
            </a:r>
          </a:p>
          <a:p>
            <a:pPr marL="0" indent="0">
              <a:buNone/>
            </a:pPr>
            <a:r>
              <a:rPr lang="en-US" sz="2400" b="1" dirty="0">
                <a:solidFill>
                  <a:schemeClr val="bg1"/>
                </a:solidFill>
              </a:rPr>
              <a:t>R: </a:t>
            </a:r>
            <a:r>
              <a:rPr lang="en-US" sz="2400" dirty="0">
                <a:solidFill>
                  <a:schemeClr val="bg1"/>
                </a:solidFill>
              </a:rPr>
              <a:t>See quantitative methods course materials from Douglas </a:t>
            </a:r>
            <a:r>
              <a:rPr lang="en-US" sz="2400" dirty="0" err="1">
                <a:solidFill>
                  <a:schemeClr val="bg1"/>
                </a:solidFill>
              </a:rPr>
              <a:t>Bonett</a:t>
            </a:r>
            <a:r>
              <a:rPr lang="en-US" sz="2400" dirty="0">
                <a:solidFill>
                  <a:schemeClr val="bg1"/>
                </a:solidFill>
              </a:rPr>
              <a:t> (</a:t>
            </a:r>
            <a:r>
              <a:rPr lang="en-US" sz="2400" dirty="0">
                <a:solidFill>
                  <a:schemeClr val="bg1"/>
                </a:solidFill>
                <a:hlinkClick r:id="rId3"/>
              </a:rPr>
              <a:t>PSYCH 204</a:t>
            </a:r>
            <a:r>
              <a:rPr lang="en-US" sz="2400" dirty="0">
                <a:solidFill>
                  <a:schemeClr val="bg1"/>
                </a:solidFill>
              </a:rPr>
              <a:t>); also, see my website </a:t>
            </a:r>
            <a:r>
              <a:rPr lang="en-US" sz="2400" dirty="0">
                <a:solidFill>
                  <a:schemeClr val="bg1"/>
                </a:solidFill>
                <a:hlinkClick r:id="rId4"/>
              </a:rPr>
              <a:t>nickmichalak.com/blog</a:t>
            </a:r>
            <a:endParaRPr lang="en-US" sz="2400" dirty="0">
              <a:solidFill>
                <a:schemeClr val="bg1"/>
              </a:solidFill>
            </a:endParaRPr>
          </a:p>
          <a:p>
            <a:pPr marL="0" indent="0">
              <a:buNone/>
            </a:pPr>
            <a:r>
              <a:rPr lang="en-US" sz="2400" u="sng" dirty="0">
                <a:solidFill>
                  <a:schemeClr val="bg1"/>
                </a:solidFill>
              </a:rPr>
              <a:t>Omega hierarchical</a:t>
            </a:r>
          </a:p>
          <a:p>
            <a:pPr marL="0" indent="0">
              <a:buNone/>
            </a:pPr>
            <a:r>
              <a:rPr lang="en-US" sz="2400" b="1" dirty="0">
                <a:solidFill>
                  <a:schemeClr val="bg1"/>
                </a:solidFill>
              </a:rPr>
              <a:t>R only: </a:t>
            </a:r>
            <a:r>
              <a:rPr lang="en-US" sz="2400" dirty="0">
                <a:solidFill>
                  <a:schemeClr val="bg1"/>
                </a:solidFill>
              </a:rPr>
              <a:t>omega function in the psych package (</a:t>
            </a:r>
            <a:r>
              <a:rPr lang="en-US" sz="2400" dirty="0">
                <a:solidFill>
                  <a:schemeClr val="bg1"/>
                </a:solidFill>
                <a:hlinkClick r:id="rId5"/>
              </a:rPr>
              <a:t>Using R and psych for personality and psychological research</a:t>
            </a:r>
            <a:r>
              <a:rPr lang="en-US" sz="2400" dirty="0">
                <a:solidFill>
                  <a:schemeClr val="bg1"/>
                </a:solidFill>
              </a:rPr>
              <a:t>)</a:t>
            </a:r>
          </a:p>
          <a:p>
            <a:pPr marL="0" indent="0">
              <a:buNone/>
            </a:pPr>
            <a:r>
              <a:rPr lang="en-US" sz="2400" u="sng" dirty="0">
                <a:solidFill>
                  <a:schemeClr val="bg1"/>
                </a:solidFill>
              </a:rPr>
              <a:t>Two-line test</a:t>
            </a:r>
          </a:p>
          <a:p>
            <a:pPr marL="0" indent="0">
              <a:buNone/>
            </a:pPr>
            <a:r>
              <a:rPr lang="en-US" sz="2400" b="1" dirty="0">
                <a:solidFill>
                  <a:schemeClr val="bg1"/>
                </a:solidFill>
              </a:rPr>
              <a:t>Web application: </a:t>
            </a:r>
            <a:r>
              <a:rPr lang="en-US" sz="2400" dirty="0">
                <a:solidFill>
                  <a:schemeClr val="bg1"/>
                </a:solidFill>
                <a:hlinkClick r:id="rId6"/>
              </a:rPr>
              <a:t>http://webstimate.org/twolines</a:t>
            </a:r>
            <a:endParaRPr lang="en-US" sz="2400" dirty="0">
              <a:solidFill>
                <a:schemeClr val="bg1"/>
              </a:solidFill>
            </a:endParaRPr>
          </a:p>
        </p:txBody>
      </p:sp>
    </p:spTree>
    <p:extLst>
      <p:ext uri="{BB962C8B-B14F-4D97-AF65-F5344CB8AC3E}">
        <p14:creationId xmlns:p14="http://schemas.microsoft.com/office/powerpoint/2010/main" val="2418627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DE869-E013-BB4C-8751-5D29502FADBA}"/>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Relevant references</a:t>
            </a:r>
          </a:p>
        </p:txBody>
      </p:sp>
      <p:graphicFrame>
        <p:nvGraphicFramePr>
          <p:cNvPr id="5" name="Content Placeholder 2">
            <a:extLst>
              <a:ext uri="{FF2B5EF4-FFF2-40B4-BE49-F238E27FC236}">
                <a16:creationId xmlns:a16="http://schemas.microsoft.com/office/drawing/2014/main" id="{ACBCC8BC-3C03-4C8F-97EB-D97C9CC6003E}"/>
              </a:ext>
            </a:extLst>
          </p:cNvPr>
          <p:cNvGraphicFramePr>
            <a:graphicFrameLocks noGrp="1"/>
          </p:cNvGraphicFramePr>
          <p:nvPr>
            <p:ph idx="1"/>
            <p:extLst>
              <p:ext uri="{D42A27DB-BD31-4B8C-83A1-F6EECF244321}">
                <p14:modId xmlns:p14="http://schemas.microsoft.com/office/powerpoint/2010/main" val="1792090955"/>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417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FC4DC-E757-024B-A282-84654E9B872A}"/>
              </a:ext>
            </a:extLst>
          </p:cNvPr>
          <p:cNvSpPr txBox="1"/>
          <p:nvPr/>
        </p:nvSpPr>
        <p:spPr>
          <a:xfrm>
            <a:off x="5030580" y="3198167"/>
            <a:ext cx="2130840" cy="461665"/>
          </a:xfrm>
          <a:prstGeom prst="rect">
            <a:avLst/>
          </a:prstGeom>
          <a:noFill/>
        </p:spPr>
        <p:txBody>
          <a:bodyPr wrap="none" rtlCol="0">
            <a:spAutoFit/>
          </a:bodyPr>
          <a:lstStyle/>
          <a:p>
            <a:r>
              <a:rPr lang="en-US" sz="2400" b="1" dirty="0"/>
              <a:t>THANK YOU</a:t>
            </a:r>
          </a:p>
        </p:txBody>
      </p:sp>
      <p:sp>
        <p:nvSpPr>
          <p:cNvPr id="3" name="TextBox 2">
            <a:extLst>
              <a:ext uri="{FF2B5EF4-FFF2-40B4-BE49-F238E27FC236}">
                <a16:creationId xmlns:a16="http://schemas.microsoft.com/office/drawing/2014/main" id="{1DD34639-A48A-0C42-8B8F-FCFF6F96D786}"/>
              </a:ext>
            </a:extLst>
          </p:cNvPr>
          <p:cNvSpPr txBox="1"/>
          <p:nvPr/>
        </p:nvSpPr>
        <p:spPr>
          <a:xfrm>
            <a:off x="5184532" y="3659832"/>
            <a:ext cx="1822935" cy="369332"/>
          </a:xfrm>
          <a:prstGeom prst="rect">
            <a:avLst/>
          </a:prstGeom>
          <a:noFill/>
        </p:spPr>
        <p:txBody>
          <a:bodyPr wrap="none" rtlCol="0">
            <a:spAutoFit/>
          </a:bodyPr>
          <a:lstStyle/>
          <a:p>
            <a:r>
              <a:rPr lang="en-US" dirty="0" err="1">
                <a:hlinkClick r:id="rId2"/>
              </a:rPr>
              <a:t>nickmichalak.com</a:t>
            </a:r>
            <a:endParaRPr lang="en-US" dirty="0"/>
          </a:p>
        </p:txBody>
      </p:sp>
      <p:sp>
        <p:nvSpPr>
          <p:cNvPr id="5" name="TextBox 4">
            <a:extLst>
              <a:ext uri="{FF2B5EF4-FFF2-40B4-BE49-F238E27FC236}">
                <a16:creationId xmlns:a16="http://schemas.microsoft.com/office/drawing/2014/main" id="{8CDE1D85-ACDF-3345-A501-8A2E9C22807D}"/>
              </a:ext>
            </a:extLst>
          </p:cNvPr>
          <p:cNvSpPr txBox="1"/>
          <p:nvPr/>
        </p:nvSpPr>
        <p:spPr>
          <a:xfrm>
            <a:off x="528679" y="6360222"/>
            <a:ext cx="1513556" cy="369332"/>
          </a:xfrm>
          <a:prstGeom prst="rect">
            <a:avLst/>
          </a:prstGeom>
          <a:noFill/>
        </p:spPr>
        <p:txBody>
          <a:bodyPr wrap="none" rtlCol="0">
            <a:spAutoFit/>
          </a:bodyPr>
          <a:lstStyle/>
          <a:p>
            <a:r>
              <a:rPr lang="en-US" dirty="0">
                <a:hlinkClick r:id="rId3"/>
              </a:rPr>
              <a:t>@</a:t>
            </a:r>
            <a:r>
              <a:rPr lang="en-US" dirty="0" err="1">
                <a:hlinkClick r:id="rId3"/>
              </a:rPr>
              <a:t>nmmichalak</a:t>
            </a:r>
            <a:endParaRPr lang="en-US" dirty="0"/>
          </a:p>
        </p:txBody>
      </p:sp>
      <p:pic>
        <p:nvPicPr>
          <p:cNvPr id="6" name="Picture 5">
            <a:extLst>
              <a:ext uri="{FF2B5EF4-FFF2-40B4-BE49-F238E27FC236}">
                <a16:creationId xmlns:a16="http://schemas.microsoft.com/office/drawing/2014/main" id="{00C5C6B5-7EE3-CA4C-B9DF-462793864ED7}"/>
              </a:ext>
            </a:extLst>
          </p:cNvPr>
          <p:cNvPicPr>
            <a:picLocks noChangeAspect="1"/>
          </p:cNvPicPr>
          <p:nvPr/>
        </p:nvPicPr>
        <p:blipFill>
          <a:blip r:embed="rId4"/>
          <a:stretch>
            <a:fillRect/>
          </a:stretch>
        </p:blipFill>
        <p:spPr>
          <a:xfrm>
            <a:off x="0" y="6035040"/>
            <a:ext cx="822960" cy="822960"/>
          </a:xfrm>
          <a:prstGeom prst="rect">
            <a:avLst/>
          </a:prstGeom>
        </p:spPr>
      </p:pic>
      <p:sp>
        <p:nvSpPr>
          <p:cNvPr id="4" name="TextBox 3">
            <a:extLst>
              <a:ext uri="{FF2B5EF4-FFF2-40B4-BE49-F238E27FC236}">
                <a16:creationId xmlns:a16="http://schemas.microsoft.com/office/drawing/2014/main" id="{9AB56949-E83A-624C-A2DF-A7B99B301C2E}"/>
              </a:ext>
            </a:extLst>
          </p:cNvPr>
          <p:cNvSpPr txBox="1"/>
          <p:nvPr/>
        </p:nvSpPr>
        <p:spPr>
          <a:xfrm>
            <a:off x="2042235" y="6360222"/>
            <a:ext cx="2807885" cy="369332"/>
          </a:xfrm>
          <a:prstGeom prst="rect">
            <a:avLst/>
          </a:prstGeom>
          <a:noFill/>
        </p:spPr>
        <p:txBody>
          <a:bodyPr wrap="none" rtlCol="0">
            <a:spAutoFit/>
          </a:bodyPr>
          <a:lstStyle/>
          <a:p>
            <a:r>
              <a:rPr lang="en-US" b="1" dirty="0"/>
              <a:t>Slides. </a:t>
            </a:r>
            <a:r>
              <a:rPr lang="en-US" dirty="0">
                <a:hlinkClick r:id="rId5"/>
              </a:rPr>
              <a:t>https://</a:t>
            </a:r>
            <a:r>
              <a:rPr lang="en-US" dirty="0" err="1">
                <a:hlinkClick r:id="rId5"/>
              </a:rPr>
              <a:t>osf.io</a:t>
            </a:r>
            <a:r>
              <a:rPr lang="en-US" dirty="0">
                <a:hlinkClick r:id="rId5"/>
              </a:rPr>
              <a:t>/</a:t>
            </a:r>
            <a:r>
              <a:rPr lang="en-US" dirty="0" err="1">
                <a:hlinkClick r:id="rId5"/>
              </a:rPr>
              <a:t>rdbmh</a:t>
            </a:r>
            <a:r>
              <a:rPr lang="en-US" dirty="0">
                <a:hlinkClick r:id="rId5"/>
              </a:rPr>
              <a:t>/</a:t>
            </a:r>
            <a:endParaRPr lang="en-US" dirty="0"/>
          </a:p>
        </p:txBody>
      </p:sp>
    </p:spTree>
    <p:extLst>
      <p:ext uri="{BB962C8B-B14F-4D97-AF65-F5344CB8AC3E}">
        <p14:creationId xmlns:p14="http://schemas.microsoft.com/office/powerpoint/2010/main" val="373475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AD7556-C90D-4946-8E4E-1E79D5B3D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B0CC56-54B2-4AE0-87C5-296E78A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5"/>
            <a:ext cx="12192000" cy="26151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3162D0-BAB7-1646-BB26-29CBA3396A6D}"/>
              </a:ext>
            </a:extLst>
          </p:cNvPr>
          <p:cNvSpPr>
            <a:spLocks noGrp="1"/>
          </p:cNvSpPr>
          <p:nvPr>
            <p:ph type="title"/>
          </p:nvPr>
        </p:nvSpPr>
        <p:spPr>
          <a:xfrm>
            <a:off x="1600200" y="3418891"/>
            <a:ext cx="8991600" cy="1645920"/>
          </a:xfrm>
        </p:spPr>
        <p:txBody>
          <a:bodyPr vert="horz" lIns="274320" tIns="182880" rIns="274320" bIns="182880" rtlCol="0" anchor="ctr" anchorCtr="1">
            <a:normAutofit/>
          </a:bodyPr>
          <a:lstStyle/>
          <a:p>
            <a:r>
              <a:rPr lang="en-US" sz="3500" dirty="0"/>
              <a:t>Good tests perform well when their assumptions are met</a:t>
            </a:r>
          </a:p>
        </p:txBody>
      </p:sp>
      <p:pic>
        <p:nvPicPr>
          <p:cNvPr id="6" name="Graphic 5" descr="Smiling Face with No Fill">
            <a:extLst>
              <a:ext uri="{FF2B5EF4-FFF2-40B4-BE49-F238E27FC236}">
                <a16:creationId xmlns:a16="http://schemas.microsoft.com/office/drawing/2014/main" id="{CCD5889D-9C2D-4F2E-9E51-494A533E6A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67820" y="640079"/>
            <a:ext cx="2456360" cy="2456360"/>
          </a:xfrm>
          <a:prstGeom prst="rect">
            <a:avLst/>
          </a:prstGeom>
        </p:spPr>
      </p:pic>
      <p:sp>
        <p:nvSpPr>
          <p:cNvPr id="14" name="TextBox 13">
            <a:extLst>
              <a:ext uri="{FF2B5EF4-FFF2-40B4-BE49-F238E27FC236}">
                <a16:creationId xmlns:a16="http://schemas.microsoft.com/office/drawing/2014/main" id="{0E1D9D6B-9C03-4642-999B-64A955DD96CE}"/>
              </a:ext>
            </a:extLst>
          </p:cNvPr>
          <p:cNvSpPr txBox="1"/>
          <p:nvPr/>
        </p:nvSpPr>
        <p:spPr>
          <a:xfrm>
            <a:off x="1600200" y="5387263"/>
            <a:ext cx="9140371" cy="461665"/>
          </a:xfrm>
          <a:prstGeom prst="rect">
            <a:avLst/>
          </a:prstGeom>
          <a:noFill/>
        </p:spPr>
        <p:txBody>
          <a:bodyPr wrap="square" rtlCol="0">
            <a:spAutoFit/>
          </a:bodyPr>
          <a:lstStyle/>
          <a:p>
            <a:r>
              <a:rPr lang="en-US" sz="2400" b="1" dirty="0">
                <a:latin typeface="Gill Sans MT" panose="020B0502020104020203" pitchFamily="34" charset="77"/>
              </a:rPr>
              <a:t>To some extent, they are </a:t>
            </a:r>
            <a:r>
              <a:rPr lang="en-US" sz="2400" b="1" dirty="0">
                <a:solidFill>
                  <a:schemeClr val="accent3"/>
                </a:solidFill>
                <a:latin typeface="Gill Sans MT" panose="020B0502020104020203" pitchFamily="34" charset="77"/>
              </a:rPr>
              <a:t>ROBUST</a:t>
            </a:r>
            <a:r>
              <a:rPr lang="en-US" sz="2400" b="1" dirty="0">
                <a:latin typeface="Gill Sans MT" panose="020B0502020104020203" pitchFamily="34" charset="77"/>
              </a:rPr>
              <a:t> to assumption violations.</a:t>
            </a:r>
          </a:p>
        </p:txBody>
      </p:sp>
    </p:spTree>
    <p:extLst>
      <p:ext uri="{BB962C8B-B14F-4D97-AF65-F5344CB8AC3E}">
        <p14:creationId xmlns:p14="http://schemas.microsoft.com/office/powerpoint/2010/main" val="12661366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57DD03-F126-AC44-AF42-913D6F96A6FD}"/>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general linear model assumptions</a:t>
            </a:r>
          </a:p>
        </p:txBody>
      </p:sp>
      <p:graphicFrame>
        <p:nvGraphicFramePr>
          <p:cNvPr id="5" name="Content Placeholder 2">
            <a:extLst>
              <a:ext uri="{FF2B5EF4-FFF2-40B4-BE49-F238E27FC236}">
                <a16:creationId xmlns:a16="http://schemas.microsoft.com/office/drawing/2014/main" id="{47F3C23D-B889-46C1-A475-DC6C18B2CA50}"/>
              </a:ext>
            </a:extLst>
          </p:cNvPr>
          <p:cNvGraphicFramePr>
            <a:graphicFrameLocks noGrp="1"/>
          </p:cNvGraphicFramePr>
          <p:nvPr>
            <p:ph idx="1"/>
            <p:extLst>
              <p:ext uri="{D42A27DB-BD31-4B8C-83A1-F6EECF244321}">
                <p14:modId xmlns:p14="http://schemas.microsoft.com/office/powerpoint/2010/main" val="1268741509"/>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6765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3F681-4293-6645-B965-28260AF3A040}"/>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dirty="0">
                <a:solidFill>
                  <a:schemeClr val="bg1"/>
                </a:solidFill>
              </a:rPr>
              <a:t>Well-behaved residuals</a:t>
            </a:r>
          </a:p>
        </p:txBody>
      </p:sp>
      <p:graphicFrame>
        <p:nvGraphicFramePr>
          <p:cNvPr id="5" name="Content Placeholder 2">
            <a:extLst>
              <a:ext uri="{FF2B5EF4-FFF2-40B4-BE49-F238E27FC236}">
                <a16:creationId xmlns:a16="http://schemas.microsoft.com/office/drawing/2014/main" id="{3B500AC3-645A-40D1-A887-B807275E9289}"/>
              </a:ext>
            </a:extLst>
          </p:cNvPr>
          <p:cNvGraphicFramePr>
            <a:graphicFrameLocks noGrp="1"/>
          </p:cNvGraphicFramePr>
          <p:nvPr>
            <p:ph idx="1"/>
            <p:extLst>
              <p:ext uri="{D42A27DB-BD31-4B8C-83A1-F6EECF244321}">
                <p14:modId xmlns:p14="http://schemas.microsoft.com/office/powerpoint/2010/main" val="100462842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823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9B1D80E-E429-AA42-9749-85FD1C3AB3B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2B54D38-D981-1F49-A098-889C3A504CF0}"/>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79EEB5C0-8512-E945-BC76-8E386CDBDB4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FC9EFB11-54EA-544B-B6C4-DBBA8E7919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60E069-6B2C-EA46-A694-AB4AA353CFB0}"/>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400" dirty="0"/>
              <a:t>(Mis)behaved residuals</a:t>
            </a:r>
          </a:p>
        </p:txBody>
      </p:sp>
      <p:pic>
        <p:nvPicPr>
          <p:cNvPr id="5" name="Picture 4">
            <a:extLst>
              <a:ext uri="{FF2B5EF4-FFF2-40B4-BE49-F238E27FC236}">
                <a16:creationId xmlns:a16="http://schemas.microsoft.com/office/drawing/2014/main" id="{6E2269BB-B5A9-5648-B472-4D12DC1BD69F}"/>
              </a:ext>
            </a:extLst>
          </p:cNvPr>
          <p:cNvPicPr>
            <a:picLocks noChangeAspect="1"/>
          </p:cNvPicPr>
          <p:nvPr/>
        </p:nvPicPr>
        <p:blipFill>
          <a:blip r:embed="rId3"/>
          <a:stretch>
            <a:fillRect/>
          </a:stretch>
        </p:blipFill>
        <p:spPr>
          <a:xfrm>
            <a:off x="5294376" y="1277055"/>
            <a:ext cx="6257544" cy="3989184"/>
          </a:xfrm>
          <a:prstGeom prst="rect">
            <a:avLst/>
          </a:prstGeom>
        </p:spPr>
      </p:pic>
      <p:sp>
        <p:nvSpPr>
          <p:cNvPr id="13" name="TextBox 12">
            <a:extLst>
              <a:ext uri="{FF2B5EF4-FFF2-40B4-BE49-F238E27FC236}">
                <a16:creationId xmlns:a16="http://schemas.microsoft.com/office/drawing/2014/main" id="{231E814C-4228-5840-8A7A-63162DE0507D}"/>
              </a:ext>
            </a:extLst>
          </p:cNvPr>
          <p:cNvSpPr txBox="1"/>
          <p:nvPr/>
        </p:nvSpPr>
        <p:spPr>
          <a:xfrm>
            <a:off x="804672" y="4198836"/>
            <a:ext cx="3849625" cy="830997"/>
          </a:xfrm>
          <a:prstGeom prst="rect">
            <a:avLst/>
          </a:prstGeom>
          <a:noFill/>
        </p:spPr>
        <p:txBody>
          <a:bodyPr wrap="square" rtlCol="0">
            <a:spAutoFit/>
          </a:bodyPr>
          <a:lstStyle/>
          <a:p>
            <a:r>
              <a:rPr lang="en-US" sz="2400" b="1" dirty="0">
                <a:solidFill>
                  <a:schemeClr val="accent3"/>
                </a:solidFill>
                <a:latin typeface="Gill Sans MT" panose="020B0502020104020203" pitchFamily="34" charset="77"/>
              </a:rPr>
              <a:t>Constant variance </a:t>
            </a:r>
            <a:r>
              <a:rPr lang="en-US" sz="2400" b="1" dirty="0">
                <a:latin typeface="Gill Sans MT" panose="020B0502020104020203" pitchFamily="34" charset="77"/>
              </a:rPr>
              <a:t>= equal group variances</a:t>
            </a:r>
          </a:p>
        </p:txBody>
      </p:sp>
    </p:spTree>
    <p:extLst>
      <p:ext uri="{BB962C8B-B14F-4D97-AF65-F5344CB8AC3E}">
        <p14:creationId xmlns:p14="http://schemas.microsoft.com/office/powerpoint/2010/main" val="153281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9">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E88131C-34B2-1A4F-90E7-B85ADDF35E4C}"/>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2400" dirty="0"/>
              <a:t>(Mis)behaved residuals</a:t>
            </a:r>
          </a:p>
        </p:txBody>
      </p:sp>
      <p:pic>
        <p:nvPicPr>
          <p:cNvPr id="13" name="Picture 12">
            <a:extLst>
              <a:ext uri="{FF2B5EF4-FFF2-40B4-BE49-F238E27FC236}">
                <a16:creationId xmlns:a16="http://schemas.microsoft.com/office/drawing/2014/main" id="{8E6AF505-41BE-7748-8CC8-DB670D540372}"/>
              </a:ext>
            </a:extLst>
          </p:cNvPr>
          <p:cNvPicPr>
            <a:picLocks noChangeAspect="1"/>
          </p:cNvPicPr>
          <p:nvPr/>
        </p:nvPicPr>
        <p:blipFill>
          <a:blip r:embed="rId3"/>
          <a:stretch>
            <a:fillRect/>
          </a:stretch>
        </p:blipFill>
        <p:spPr>
          <a:xfrm>
            <a:off x="5294376" y="1277055"/>
            <a:ext cx="6257544" cy="3989184"/>
          </a:xfrm>
          <a:prstGeom prst="rect">
            <a:avLst/>
          </a:prstGeom>
        </p:spPr>
      </p:pic>
      <p:sp>
        <p:nvSpPr>
          <p:cNvPr id="25" name="TextBox 24">
            <a:extLst>
              <a:ext uri="{FF2B5EF4-FFF2-40B4-BE49-F238E27FC236}">
                <a16:creationId xmlns:a16="http://schemas.microsoft.com/office/drawing/2014/main" id="{4A363800-CA6B-004B-9581-9C64D896CDEA}"/>
              </a:ext>
            </a:extLst>
          </p:cNvPr>
          <p:cNvSpPr txBox="1"/>
          <p:nvPr/>
        </p:nvSpPr>
        <p:spPr>
          <a:xfrm>
            <a:off x="804672" y="4198836"/>
            <a:ext cx="3849625" cy="830997"/>
          </a:xfrm>
          <a:prstGeom prst="rect">
            <a:avLst/>
          </a:prstGeom>
          <a:noFill/>
        </p:spPr>
        <p:txBody>
          <a:bodyPr wrap="square" rtlCol="0">
            <a:spAutoFit/>
          </a:bodyPr>
          <a:lstStyle/>
          <a:p>
            <a:r>
              <a:rPr lang="en-US" sz="2400" b="1" dirty="0">
                <a:latin typeface="Gill Sans MT" panose="020B0502020104020203" pitchFamily="34" charset="77"/>
              </a:rPr>
              <a:t>Constant variance = </a:t>
            </a:r>
            <a:r>
              <a:rPr lang="en-US" sz="2400" b="1" dirty="0">
                <a:solidFill>
                  <a:schemeClr val="accent3"/>
                </a:solidFill>
                <a:latin typeface="Gill Sans MT" panose="020B0502020104020203" pitchFamily="34" charset="77"/>
              </a:rPr>
              <a:t>equal group variances</a:t>
            </a:r>
          </a:p>
        </p:txBody>
      </p:sp>
    </p:spTree>
    <p:extLst>
      <p:ext uri="{BB962C8B-B14F-4D97-AF65-F5344CB8AC3E}">
        <p14:creationId xmlns:p14="http://schemas.microsoft.com/office/powerpoint/2010/main" val="280873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F047-9437-5C4C-9DCA-CA4921286767}"/>
              </a:ext>
            </a:extLst>
          </p:cNvPr>
          <p:cNvSpPr>
            <a:spLocks noGrp="1"/>
          </p:cNvSpPr>
          <p:nvPr>
            <p:ph type="title"/>
          </p:nvPr>
        </p:nvSpPr>
        <p:spPr>
          <a:xfrm>
            <a:off x="2231136" y="2796519"/>
            <a:ext cx="7729728" cy="1264962"/>
          </a:xfrm>
        </p:spPr>
        <p:txBody>
          <a:bodyPr vert="horz" lIns="182880" tIns="182880" rIns="182880" bIns="182880" rtlCol="0" anchor="ctr">
            <a:normAutofit/>
          </a:bodyPr>
          <a:lstStyle/>
          <a:p>
            <a:r>
              <a:rPr lang="en-US" sz="3200" kern="1200" cap="all" spc="200" baseline="0">
                <a:solidFill>
                  <a:srgbClr val="262626"/>
                </a:solidFill>
                <a:latin typeface="+mj-lt"/>
                <a:ea typeface="+mj-ea"/>
                <a:cs typeface="+mj-cs"/>
              </a:rPr>
              <a:t>how can you improve your test when residuals misbehave?</a:t>
            </a:r>
          </a:p>
        </p:txBody>
      </p:sp>
      <p:sp>
        <p:nvSpPr>
          <p:cNvPr id="4" name="Rectangle 3">
            <a:extLst>
              <a:ext uri="{FF2B5EF4-FFF2-40B4-BE49-F238E27FC236}">
                <a16:creationId xmlns:a16="http://schemas.microsoft.com/office/drawing/2014/main" id="{43907220-EA04-884A-AC31-EE7FF83103D4}"/>
              </a:ext>
            </a:extLst>
          </p:cNvPr>
          <p:cNvSpPr/>
          <p:nvPr/>
        </p:nvSpPr>
        <p:spPr>
          <a:xfrm>
            <a:off x="2231136" y="4245820"/>
            <a:ext cx="5575244" cy="461665"/>
          </a:xfrm>
          <a:prstGeom prst="rect">
            <a:avLst/>
          </a:prstGeom>
        </p:spPr>
        <p:txBody>
          <a:bodyPr wrap="none">
            <a:spAutoFit/>
          </a:bodyPr>
          <a:lstStyle/>
          <a:p>
            <a:r>
              <a:rPr lang="en-US" sz="2400" b="1" dirty="0"/>
              <a:t>Example:  </a:t>
            </a:r>
            <a:r>
              <a:rPr lang="en-US" sz="2400" b="1" dirty="0">
                <a:solidFill>
                  <a:srgbClr val="C00000"/>
                </a:solidFill>
              </a:rPr>
              <a:t>Always use the Welch </a:t>
            </a:r>
            <a:r>
              <a:rPr lang="en-US" sz="2400" b="1" i="1" dirty="0">
                <a:solidFill>
                  <a:srgbClr val="C00000"/>
                </a:solidFill>
              </a:rPr>
              <a:t>t</a:t>
            </a:r>
            <a:r>
              <a:rPr lang="en-US" sz="2400" b="1" dirty="0">
                <a:solidFill>
                  <a:srgbClr val="C00000"/>
                </a:solidFill>
              </a:rPr>
              <a:t>-test</a:t>
            </a:r>
          </a:p>
        </p:txBody>
      </p:sp>
    </p:spTree>
    <p:extLst>
      <p:ext uri="{BB962C8B-B14F-4D97-AF65-F5344CB8AC3E}">
        <p14:creationId xmlns:p14="http://schemas.microsoft.com/office/powerpoint/2010/main" val="47050979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{6ED09A45-4992-4F42-98C7-1F10BE064E52}tf10001120</Template>
  <TotalTime>426</TotalTime>
  <Words>2076</Words>
  <Application>Microsoft Macintosh PowerPoint</Application>
  <PresentationFormat>Widescreen</PresentationFormat>
  <Paragraphs>214</Paragraphs>
  <Slides>39</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Gill Sans</vt:lpstr>
      <vt:lpstr>Gill Sans MT</vt:lpstr>
      <vt:lpstr>Wingdings</vt:lpstr>
      <vt:lpstr>Parcel</vt:lpstr>
      <vt:lpstr>Good tests replicate</vt:lpstr>
      <vt:lpstr>Early takeaways</vt:lpstr>
      <vt:lpstr>What makes a good test? statistical perspective</vt:lpstr>
      <vt:lpstr>Good tests perform well when their assumptions are met</vt:lpstr>
      <vt:lpstr>general linear model assumptions</vt:lpstr>
      <vt:lpstr>Well-behaved residuals</vt:lpstr>
      <vt:lpstr>(Mis)behaved residuals</vt:lpstr>
      <vt:lpstr>(Mis)behaved residuals</vt:lpstr>
      <vt:lpstr>how can you improve your test when residuals misbehave?</vt:lpstr>
      <vt:lpstr>Always use the welch t-test</vt:lpstr>
      <vt:lpstr>Demonstrate with simulation (1,000 t-tests on 4 group means)</vt:lpstr>
      <vt:lpstr>PowerPoint Presentation</vt:lpstr>
      <vt:lpstr>To improve replication, always use the welch t-test</vt:lpstr>
      <vt:lpstr>general linear model assumptions</vt:lpstr>
      <vt:lpstr>Accurate measurement</vt:lpstr>
      <vt:lpstr>Important properties of valid and reliable psychology scales</vt:lpstr>
      <vt:lpstr>PowerPoint Presentation</vt:lpstr>
      <vt:lpstr>How can you diagnose a valid and reliable psychology scale?</vt:lpstr>
      <vt:lpstr>Compute omega hierarchical</vt:lpstr>
      <vt:lpstr>Demonstrate with simulation</vt:lpstr>
      <vt:lpstr>PowerPoint Presentation</vt:lpstr>
      <vt:lpstr>To improve replication, use better measures</vt:lpstr>
      <vt:lpstr>general linear model assumptions</vt:lpstr>
      <vt:lpstr>Other assumptions</vt:lpstr>
      <vt:lpstr>what if my research question is about a “u”-shaped relationship?</vt:lpstr>
      <vt:lpstr>PowerPoint Presentation</vt:lpstr>
      <vt:lpstr>What if my research question is about individual differences across time or conditions?</vt:lpstr>
      <vt:lpstr>PowerPoint Presentation</vt:lpstr>
      <vt:lpstr>What makes a good test? theoretical perspective</vt:lpstr>
      <vt:lpstr>You have a research question—what study design best answers it?</vt:lpstr>
      <vt:lpstr>along what dimensions do people distinguish among social groups in the united states?</vt:lpstr>
      <vt:lpstr>They asked people to list social groups in the U.S.</vt:lpstr>
      <vt:lpstr>And then they had separate people (1) categorize them on similarity and (2) rate them on theoretical dimensions</vt:lpstr>
      <vt:lpstr>To Improve replication, generate more representative stimuli</vt:lpstr>
      <vt:lpstr>Specific predictions and tailored designs make better tests and improve replication </vt:lpstr>
      <vt:lpstr>takeways</vt:lpstr>
      <vt:lpstr>resources</vt:lpstr>
      <vt:lpstr>Relevant references</vt:lpstr>
      <vt:lpstr>PowerPoint Presentation</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tests replicate: Perspectives from statistics and psychological theory</dc:title>
  <dc:creator>Michalak, Nicholas</dc:creator>
  <cp:lastModifiedBy>Michalak, Nicholas</cp:lastModifiedBy>
  <cp:revision>44</cp:revision>
  <dcterms:created xsi:type="dcterms:W3CDTF">2018-08-11T15:54:45Z</dcterms:created>
  <dcterms:modified xsi:type="dcterms:W3CDTF">2018-08-11T23:01:21Z</dcterms:modified>
</cp:coreProperties>
</file>